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3"/>
  </p:notesMasterIdLst>
  <p:sldIdLst>
    <p:sldId id="256" r:id="rId2"/>
    <p:sldId id="300" r:id="rId3"/>
    <p:sldId id="309" r:id="rId4"/>
    <p:sldId id="292" r:id="rId5"/>
    <p:sldId id="293" r:id="rId6"/>
    <p:sldId id="296" r:id="rId7"/>
    <p:sldId id="304" r:id="rId8"/>
    <p:sldId id="306" r:id="rId9"/>
    <p:sldId id="308" r:id="rId10"/>
    <p:sldId id="307" r:id="rId11"/>
    <p:sldId id="263" r:id="rId12"/>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p:scale>
          <a:sx n="70" d="100"/>
          <a:sy n="70" d="100"/>
        </p:scale>
        <p:origin x="-1386" y="-90"/>
      </p:cViewPr>
      <p:guideLst>
        <p:guide orient="horz" pos="2160"/>
        <p:guide pos="2880"/>
      </p:guideLst>
    </p:cSldViewPr>
  </p:slideViewPr>
  <p:outlineViewPr>
    <p:cViewPr>
      <p:scale>
        <a:sx n="33" d="100"/>
        <a:sy n="33" d="100"/>
      </p:scale>
      <p:origin x="48" y="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1963"/>
          </a:xfrm>
          <a:prstGeom prst="rect">
            <a:avLst/>
          </a:prstGeom>
        </p:spPr>
        <p:txBody>
          <a:bodyPr vert="horz" lIns="91440" tIns="45720" rIns="91440" bIns="45720" rtlCol="0"/>
          <a:lstStyle>
            <a:lvl1pPr algn="r">
              <a:defRPr sz="1200"/>
            </a:lvl1pPr>
          </a:lstStyle>
          <a:p>
            <a:fld id="{1F56281D-B135-42F2-917F-A8DB553D19B3}" type="datetimeFigureOut">
              <a:rPr lang="en-US" smtClean="0"/>
              <a:t>2/10/2021</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7850"/>
            <a:ext cx="5559425" cy="41560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1963"/>
          </a:xfrm>
          <a:prstGeom prst="rect">
            <a:avLst/>
          </a:prstGeom>
        </p:spPr>
        <p:txBody>
          <a:bodyPr vert="horz" lIns="91440" tIns="45720" rIns="91440" bIns="45720" rtlCol="0" anchor="b"/>
          <a:lstStyle>
            <a:lvl1pPr algn="r">
              <a:defRPr sz="1200"/>
            </a:lvl1pPr>
          </a:lstStyle>
          <a:p>
            <a:fld id="{66E920ED-7ED8-448B-AD0A-E16E7394F803}" type="slidenum">
              <a:rPr lang="en-US" smtClean="0"/>
              <a:t>‹#›</a:t>
            </a:fld>
            <a:endParaRPr lang="en-US"/>
          </a:p>
        </p:txBody>
      </p:sp>
    </p:spTree>
    <p:extLst>
      <p:ext uri="{BB962C8B-B14F-4D97-AF65-F5344CB8AC3E}">
        <p14:creationId xmlns:p14="http://schemas.microsoft.com/office/powerpoint/2010/main" val="312385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BEA5C20B-E325-4146-A740-9F12AC080230}" type="datetimeFigureOut">
              <a:rPr lang="en-US"/>
              <a:pPr>
                <a:defRPr/>
              </a:pPr>
              <a:t>2/10/2021</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0FB104E3-87DD-4D44-AA66-38CD8627C005}" type="slidenum">
              <a:rPr lang="en-US"/>
              <a:pPr>
                <a:defRPr/>
              </a:pPr>
              <a:t>‹#›</a:t>
            </a:fld>
            <a:endParaRPr lang="en-US"/>
          </a:p>
        </p:txBody>
      </p:sp>
    </p:spTree>
    <p:extLst>
      <p:ext uri="{BB962C8B-B14F-4D97-AF65-F5344CB8AC3E}">
        <p14:creationId xmlns:p14="http://schemas.microsoft.com/office/powerpoint/2010/main" val="282939156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FBE364A5-C877-47EC-8040-9B36EF218924}" type="datetimeFigureOut">
              <a:rPr lang="en-US"/>
              <a:pPr>
                <a:defRPr/>
              </a:pPr>
              <a:t>2/10/2021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F04FF1F-84D0-4C68-BDF1-116130706A00}" type="slidenum">
              <a:rPr lang="en-US"/>
              <a:pPr>
                <a:defRPr/>
              </a:pPr>
              <a:t>‹#›</a:t>
            </a:fld>
            <a:endParaRPr lang="en-US"/>
          </a:p>
        </p:txBody>
      </p:sp>
    </p:spTree>
    <p:extLst>
      <p:ext uri="{BB962C8B-B14F-4D97-AF65-F5344CB8AC3E}">
        <p14:creationId xmlns:p14="http://schemas.microsoft.com/office/powerpoint/2010/main" val="2656703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4364DFC-90C4-4F21-8584-18BCA61B3C3F}" type="datetimeFigureOut">
              <a:rPr lang="en-US"/>
              <a:pPr>
                <a:defRPr/>
              </a:pPr>
              <a:t>2/10/2021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D82BCD5-F01E-45C8-B4AF-C04B41EF2C80}" type="slidenum">
              <a:rPr lang="en-US"/>
              <a:pPr>
                <a:defRPr/>
              </a:pPr>
              <a:t>‹#›</a:t>
            </a:fld>
            <a:endParaRPr lang="en-US"/>
          </a:p>
        </p:txBody>
      </p:sp>
    </p:spTree>
    <p:extLst>
      <p:ext uri="{BB962C8B-B14F-4D97-AF65-F5344CB8AC3E}">
        <p14:creationId xmlns:p14="http://schemas.microsoft.com/office/powerpoint/2010/main" val="669400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9E584E6-04D0-4E09-8FE7-3BB520B56394}" type="datetimeFigureOut">
              <a:rPr lang="en-US"/>
              <a:pPr>
                <a:defRPr/>
              </a:pPr>
              <a:t>2/10/2021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678A8A8-543D-4C46-AB4E-41B30F36396A}" type="slidenum">
              <a:rPr lang="en-US"/>
              <a:pPr>
                <a:defRPr/>
              </a:pPr>
              <a:t>‹#›</a:t>
            </a:fld>
            <a:endParaRPr lang="en-US"/>
          </a:p>
        </p:txBody>
      </p:sp>
    </p:spTree>
    <p:extLst>
      <p:ext uri="{BB962C8B-B14F-4D97-AF65-F5344CB8AC3E}">
        <p14:creationId xmlns:p14="http://schemas.microsoft.com/office/powerpoint/2010/main" val="3648562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57BBE6F2-9D57-4B6A-A2A9-2B0F6499B905}" type="datetimeFigureOut">
              <a:rPr lang="en-US"/>
              <a:pPr>
                <a:defRPr/>
              </a:pPr>
              <a:t>2/10/2021</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91BFCB0F-938A-48AA-8099-292EB85BB7B6}" type="slidenum">
              <a:rPr lang="en-US"/>
              <a:pPr>
                <a:defRPr/>
              </a:pPr>
              <a:t>‹#›</a:t>
            </a:fld>
            <a:endParaRPr lang="en-US"/>
          </a:p>
        </p:txBody>
      </p:sp>
    </p:spTree>
    <p:extLst>
      <p:ext uri="{BB962C8B-B14F-4D97-AF65-F5344CB8AC3E}">
        <p14:creationId xmlns:p14="http://schemas.microsoft.com/office/powerpoint/2010/main" val="297704171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ACFC620-1639-4B46-A287-432EE1F67F03}" type="datetimeFigureOut">
              <a:rPr lang="en-US"/>
              <a:pPr>
                <a:defRPr/>
              </a:pPr>
              <a:t>2/10/2021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81556E2-F045-4B5C-A685-07E2C26EBA79}" type="slidenum">
              <a:rPr lang="en-US"/>
              <a:pPr>
                <a:defRPr/>
              </a:pPr>
              <a:t>‹#›</a:t>
            </a:fld>
            <a:endParaRPr lang="en-US"/>
          </a:p>
        </p:txBody>
      </p:sp>
    </p:spTree>
    <p:extLst>
      <p:ext uri="{BB962C8B-B14F-4D97-AF65-F5344CB8AC3E}">
        <p14:creationId xmlns:p14="http://schemas.microsoft.com/office/powerpoint/2010/main" val="3250070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A24D961A-49B5-41B4-AC7D-4A51A5ADA825}" type="datetimeFigureOut">
              <a:rPr lang="en-US"/>
              <a:pPr>
                <a:defRPr/>
              </a:pPr>
              <a:t>2/10/2021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8CD2B8C0-BFFF-4417-846D-C1DF98CBC05D}" type="slidenum">
              <a:rPr lang="en-US"/>
              <a:pPr>
                <a:defRPr/>
              </a:pPr>
              <a:t>‹#›</a:t>
            </a:fld>
            <a:endParaRPr lang="en-US"/>
          </a:p>
        </p:txBody>
      </p:sp>
    </p:spTree>
    <p:extLst>
      <p:ext uri="{BB962C8B-B14F-4D97-AF65-F5344CB8AC3E}">
        <p14:creationId xmlns:p14="http://schemas.microsoft.com/office/powerpoint/2010/main" val="120892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4676D68-5FAE-4F4D-B093-EB2C82AC4E90}" type="datetimeFigureOut">
              <a:rPr lang="en-US"/>
              <a:pPr>
                <a:defRPr/>
              </a:pPr>
              <a:t>2/10/2021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A85E69D2-D7CC-4D0D-BA07-D6B6B63F2173}" type="slidenum">
              <a:rPr lang="en-US"/>
              <a:pPr>
                <a:defRPr/>
              </a:pPr>
              <a:t>‹#›</a:t>
            </a:fld>
            <a:endParaRPr lang="en-US"/>
          </a:p>
        </p:txBody>
      </p:sp>
    </p:spTree>
    <p:extLst>
      <p:ext uri="{BB962C8B-B14F-4D97-AF65-F5344CB8AC3E}">
        <p14:creationId xmlns:p14="http://schemas.microsoft.com/office/powerpoint/2010/main" val="1237521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411D209-9ABC-4C83-B955-DF22FF43A250}" type="datetimeFigureOut">
              <a:rPr lang="en-US"/>
              <a:pPr>
                <a:defRPr/>
              </a:pPr>
              <a:t>2/10/2021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3BA51A2F-69A8-40F7-BCD1-6C261C2CD21F}" type="slidenum">
              <a:rPr lang="en-US"/>
              <a:pPr>
                <a:defRPr/>
              </a:pPr>
              <a:t>‹#›</a:t>
            </a:fld>
            <a:endParaRPr lang="en-US"/>
          </a:p>
        </p:txBody>
      </p:sp>
    </p:spTree>
    <p:extLst>
      <p:ext uri="{BB962C8B-B14F-4D97-AF65-F5344CB8AC3E}">
        <p14:creationId xmlns:p14="http://schemas.microsoft.com/office/powerpoint/2010/main" val="1043820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0D2D837C-3A86-4901-870B-83A24E97C05C}" type="datetimeFigureOut">
              <a:rPr lang="en-US"/>
              <a:pPr>
                <a:defRPr/>
              </a:pPr>
              <a:t>2/10/2021</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61395B7D-5EB4-4BEC-8D52-8CA1FBD5A615}" type="slidenum">
              <a:rPr lang="en-US"/>
              <a:pPr>
                <a:defRPr/>
              </a:pPr>
              <a:t>‹#›</a:t>
            </a:fld>
            <a:endParaRPr lang="en-US"/>
          </a:p>
        </p:txBody>
      </p:sp>
    </p:spTree>
    <p:extLst>
      <p:ext uri="{BB962C8B-B14F-4D97-AF65-F5344CB8AC3E}">
        <p14:creationId xmlns:p14="http://schemas.microsoft.com/office/powerpoint/2010/main" val="293210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1E30769B-D34F-4D35-9BB7-5156A66B920F}" type="datetimeFigureOut">
              <a:rPr lang="en-US"/>
              <a:pPr>
                <a:defRPr/>
              </a:pPr>
              <a:t>2/10/2021</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6B8EC111-604A-4762-91E8-237525D701C6}" type="slidenum">
              <a:rPr lang="en-US"/>
              <a:pPr>
                <a:defRPr/>
              </a:pPr>
              <a:t>‹#›</a:t>
            </a:fld>
            <a:endParaRPr lang="en-US"/>
          </a:p>
        </p:txBody>
      </p:sp>
    </p:spTree>
    <p:extLst>
      <p:ext uri="{BB962C8B-B14F-4D97-AF65-F5344CB8AC3E}">
        <p14:creationId xmlns:p14="http://schemas.microsoft.com/office/powerpoint/2010/main" val="85089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ADD003FB-06A7-4118-993A-D355E3217F0C}" type="datetimeFigureOut">
              <a:rPr lang="en-US"/>
              <a:pPr>
                <a:defRPr/>
              </a:pPr>
              <a:t>2/10/2021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88A825F9-3C4A-427B-952A-4028C32244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8" r:id="rId1"/>
    <p:sldLayoutId id="2147483751" r:id="rId2"/>
    <p:sldLayoutId id="2147483759" r:id="rId3"/>
    <p:sldLayoutId id="2147483752" r:id="rId4"/>
    <p:sldLayoutId id="2147483753" r:id="rId5"/>
    <p:sldLayoutId id="2147483754" r:id="rId6"/>
    <p:sldLayoutId id="2147483755" r:id="rId7"/>
    <p:sldLayoutId id="2147483760" r:id="rId8"/>
    <p:sldLayoutId id="2147483761" r:id="rId9"/>
    <p:sldLayoutId id="2147483756" r:id="rId10"/>
    <p:sldLayoutId id="2147483757"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 Id="rId9" Type="http://schemas.openxmlformats.org/officeDocument/2006/relationships/image" Target="../media/image10.png"/></Relationships>
</file>

<file path=ppt/slides/_rels/slide1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mailto:nghazakhetsyan@urbanfoundation.am" TargetMode="External"/><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hyperlink" Target="mailto:hstepanyan@urbanfoundation.am" TargetMode="Externa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jp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hyperlink" Target="https://urbanfoundation.am/language/hy/international-technical-assistance-for-data-program-armenia-2/" TargetMode="External"/><Relationship Id="rId9" Type="http://schemas.openxmlformats.org/officeDocument/2006/relationships/image" Target="../media/image7.png"/></Relationships>
</file>

<file path=ppt/slides/_rels/slide11.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png"/><Relationship Id="rId9"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8" Type="http://schemas.openxmlformats.org/officeDocument/2006/relationships/oleObject" Target="../embeddings/Microsoft_Word_97_-_2003_Document3.doc"/><Relationship Id="rId3" Type="http://schemas.openxmlformats.org/officeDocument/2006/relationships/hyperlink" Target="Problem%20prioratization.doc" TargetMode="Externa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Microsoft_Word_97_-_2003_Document2.doc"/><Relationship Id="rId11" Type="http://schemas.openxmlformats.org/officeDocument/2006/relationships/image" Target="../media/image14.wmf"/><Relationship Id="rId5" Type="http://schemas.openxmlformats.org/officeDocument/2006/relationships/hyperlink" Target="Rating.doc" TargetMode="External"/><Relationship Id="rId10" Type="http://schemas.openxmlformats.org/officeDocument/2006/relationships/oleObject" Target="../embeddings/Microsoft_Word_97_-_2003_Document4.doc"/><Relationship Id="rId4" Type="http://schemas.openxmlformats.org/officeDocument/2006/relationships/hyperlink" Target="Table%20-%20prioratization.doc" TargetMode="External"/><Relationship Id="rId9" Type="http://schemas.openxmlformats.org/officeDocument/2006/relationships/image" Target="../media/image13.wm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2341" y="3605622"/>
            <a:ext cx="6400800" cy="2514600"/>
          </a:xfrm>
        </p:spPr>
        <p:txBody>
          <a:bodyPr rtlCol="0">
            <a:normAutofit fontScale="77500" lnSpcReduction="20000"/>
          </a:bodyPr>
          <a:lstStyle/>
          <a:p>
            <a:pPr eaLnBrk="1" fontAlgn="auto" hangingPunct="1">
              <a:spcBef>
                <a:spcPts val="580"/>
              </a:spcBef>
              <a:spcAft>
                <a:spcPts val="0"/>
              </a:spcAft>
              <a:buFont typeface="Arial" pitchFamily="34" charset="0"/>
              <a:buNone/>
              <a:defRPr/>
            </a:pPr>
            <a:endParaRPr lang="hy-AM" dirty="0" smtClean="0"/>
          </a:p>
          <a:p>
            <a:pPr eaLnBrk="1" fontAlgn="auto" hangingPunct="1">
              <a:spcBef>
                <a:spcPts val="580"/>
              </a:spcBef>
              <a:spcAft>
                <a:spcPts val="0"/>
              </a:spcAft>
              <a:buFont typeface="Arial" pitchFamily="34" charset="0"/>
              <a:buNone/>
              <a:defRPr/>
            </a:pPr>
            <a:endParaRPr lang="hy-AM" sz="2000" dirty="0" smtClean="0">
              <a:solidFill>
                <a:schemeClr val="accent2"/>
              </a:solidFill>
            </a:endParaRPr>
          </a:p>
          <a:p>
            <a:pPr eaLnBrk="1" fontAlgn="auto" hangingPunct="1">
              <a:spcBef>
                <a:spcPts val="580"/>
              </a:spcBef>
              <a:spcAft>
                <a:spcPts val="0"/>
              </a:spcAft>
              <a:buFont typeface="Arial" pitchFamily="34" charset="0"/>
              <a:buNone/>
              <a:defRPr/>
            </a:pPr>
            <a:endParaRPr lang="hy-AM" sz="2000" dirty="0" smtClean="0">
              <a:solidFill>
                <a:schemeClr val="accent2"/>
              </a:solidFill>
            </a:endParaRPr>
          </a:p>
          <a:p>
            <a:pPr eaLnBrk="1" fontAlgn="auto" hangingPunct="1">
              <a:spcBef>
                <a:spcPts val="580"/>
              </a:spcBef>
              <a:spcAft>
                <a:spcPts val="0"/>
              </a:spcAft>
              <a:buFont typeface="Arial" pitchFamily="34" charset="0"/>
              <a:buNone/>
              <a:defRPr/>
            </a:pPr>
            <a:endParaRPr lang="hy-AM" sz="2000" dirty="0" smtClean="0">
              <a:solidFill>
                <a:schemeClr val="accent2"/>
              </a:solidFill>
            </a:endParaRPr>
          </a:p>
          <a:p>
            <a:pPr eaLnBrk="1" fontAlgn="auto" hangingPunct="1">
              <a:spcBef>
                <a:spcPts val="580"/>
              </a:spcBef>
              <a:spcAft>
                <a:spcPts val="0"/>
              </a:spcAft>
              <a:buFont typeface="Arial" pitchFamily="34" charset="0"/>
              <a:buNone/>
              <a:defRPr/>
            </a:pPr>
            <a:r>
              <a:rPr lang="hy-AM" sz="1900" i="1" dirty="0" smtClean="0">
                <a:solidFill>
                  <a:schemeClr val="accent2">
                    <a:lumMod val="75000"/>
                  </a:schemeClr>
                </a:solidFill>
                <a:latin typeface="Arial" pitchFamily="34" charset="0"/>
                <a:cs typeface="Arial" pitchFamily="34" charset="0"/>
              </a:rPr>
              <a:t>Աշխատաժողով 1</a:t>
            </a:r>
            <a:r>
              <a:rPr lang="en-US" sz="1900" i="1" dirty="0" smtClean="0">
                <a:solidFill>
                  <a:schemeClr val="accent2">
                    <a:lumMod val="75000"/>
                  </a:schemeClr>
                </a:solidFill>
                <a:latin typeface="Arial" pitchFamily="34" charset="0"/>
                <a:cs typeface="Arial" pitchFamily="34" charset="0"/>
              </a:rPr>
              <a:t>, </a:t>
            </a:r>
            <a:r>
              <a:rPr lang="hy-AM" sz="1900" i="1" dirty="0" smtClean="0">
                <a:solidFill>
                  <a:schemeClr val="accent2">
                    <a:lumMod val="75000"/>
                  </a:schemeClr>
                </a:solidFill>
                <a:latin typeface="Arial" pitchFamily="34" charset="0"/>
                <a:cs typeface="Arial" pitchFamily="34" charset="0"/>
              </a:rPr>
              <a:t>Սեսիա 2</a:t>
            </a:r>
          </a:p>
          <a:p>
            <a:pPr eaLnBrk="1" fontAlgn="auto" hangingPunct="1">
              <a:spcBef>
                <a:spcPts val="580"/>
              </a:spcBef>
              <a:spcAft>
                <a:spcPts val="0"/>
              </a:spcAft>
              <a:buFont typeface="Arial" pitchFamily="34" charset="0"/>
              <a:buNone/>
              <a:defRPr/>
            </a:pPr>
            <a:r>
              <a:rPr lang="en-US" sz="1900" i="1" dirty="0" smtClean="0">
                <a:solidFill>
                  <a:schemeClr val="accent2">
                    <a:lumMod val="75000"/>
                  </a:schemeClr>
                </a:solidFill>
                <a:latin typeface="Arial" pitchFamily="34" charset="0"/>
                <a:cs typeface="Arial" pitchFamily="34" charset="0"/>
              </a:rPr>
              <a:t>Workshop 1, Session 2</a:t>
            </a:r>
          </a:p>
          <a:p>
            <a:pPr eaLnBrk="1" fontAlgn="auto" hangingPunct="1">
              <a:spcBef>
                <a:spcPts val="580"/>
              </a:spcBef>
              <a:spcAft>
                <a:spcPts val="0"/>
              </a:spcAft>
              <a:buFont typeface="Arial" pitchFamily="34" charset="0"/>
              <a:buNone/>
              <a:defRPr/>
            </a:pPr>
            <a:endParaRPr lang="hy-AM" sz="1900" i="1" dirty="0" smtClean="0">
              <a:solidFill>
                <a:schemeClr val="accent2">
                  <a:lumMod val="75000"/>
                </a:schemeClr>
              </a:solidFill>
              <a:latin typeface="Arial" pitchFamily="34" charset="0"/>
              <a:cs typeface="Arial" pitchFamily="34" charset="0"/>
            </a:endParaRPr>
          </a:p>
          <a:p>
            <a:pPr eaLnBrk="1" fontAlgn="auto" hangingPunct="1">
              <a:spcBef>
                <a:spcPts val="580"/>
              </a:spcBef>
              <a:spcAft>
                <a:spcPts val="0"/>
              </a:spcAft>
              <a:buFont typeface="Arial" pitchFamily="34" charset="0"/>
              <a:buNone/>
              <a:defRPr/>
            </a:pPr>
            <a:r>
              <a:rPr lang="hy-AM" sz="1900" i="1" dirty="0" smtClean="0">
                <a:solidFill>
                  <a:schemeClr val="accent2">
                    <a:lumMod val="75000"/>
                  </a:schemeClr>
                </a:solidFill>
                <a:latin typeface="Arial" pitchFamily="34" charset="0"/>
                <a:cs typeface="Arial" pitchFamily="34" charset="0"/>
              </a:rPr>
              <a:t>10-ը Փետրվարի, 2021թ</a:t>
            </a:r>
          </a:p>
          <a:p>
            <a:pPr eaLnBrk="1" fontAlgn="auto" hangingPunct="1">
              <a:spcBef>
                <a:spcPts val="580"/>
              </a:spcBef>
              <a:spcAft>
                <a:spcPts val="0"/>
              </a:spcAft>
              <a:buFont typeface="Arial" pitchFamily="34" charset="0"/>
              <a:buNone/>
              <a:defRPr/>
            </a:pPr>
            <a:r>
              <a:rPr lang="en-US" sz="1900" i="1" dirty="0" smtClean="0">
                <a:solidFill>
                  <a:schemeClr val="accent2">
                    <a:lumMod val="75000"/>
                  </a:schemeClr>
                </a:solidFill>
                <a:latin typeface="Arial" pitchFamily="34" charset="0"/>
                <a:cs typeface="Arial" pitchFamily="34" charset="0"/>
              </a:rPr>
              <a:t>February 10, 2021</a:t>
            </a:r>
          </a:p>
          <a:p>
            <a:pPr eaLnBrk="1" fontAlgn="auto" hangingPunct="1">
              <a:spcBef>
                <a:spcPts val="580"/>
              </a:spcBef>
              <a:spcAft>
                <a:spcPts val="0"/>
              </a:spcAft>
              <a:buFont typeface="Arial" pitchFamily="34" charset="0"/>
              <a:buNone/>
              <a:defRPr/>
            </a:pPr>
            <a:endParaRPr lang="en-US" sz="1800" b="1" dirty="0" smtClean="0">
              <a:solidFill>
                <a:schemeClr val="accent2">
                  <a:lumMod val="75000"/>
                </a:schemeClr>
              </a:solidFill>
            </a:endParaRPr>
          </a:p>
        </p:txBody>
      </p:sp>
      <p:sp>
        <p:nvSpPr>
          <p:cNvPr id="6147" name="Title 1"/>
          <p:cNvSpPr>
            <a:spLocks noGrp="1"/>
          </p:cNvSpPr>
          <p:nvPr>
            <p:ph type="ctrTitle"/>
          </p:nvPr>
        </p:nvSpPr>
        <p:spPr>
          <a:xfrm>
            <a:off x="0" y="1447800"/>
            <a:ext cx="9144000" cy="1676400"/>
          </a:xfrm>
        </p:spPr>
        <p:txBody>
          <a:bodyPr/>
          <a:lstStyle/>
          <a:p>
            <a:pPr eaLnBrk="1" hangingPunct="1"/>
            <a:r>
              <a:rPr lang="hy-AM" sz="2800" b="1" dirty="0" smtClean="0"/>
              <a:t/>
            </a:r>
            <a:br>
              <a:rPr lang="hy-AM" sz="2800" b="1" dirty="0" smtClean="0"/>
            </a:br>
            <a:r>
              <a:rPr lang="hy-AM" sz="2800" b="1" dirty="0" smtClean="0"/>
              <a:t>Հիմնախնդիրների առաջնահերթությունների սահմանում</a:t>
            </a:r>
            <a:br>
              <a:rPr lang="hy-AM" sz="2800" b="1" dirty="0" smtClean="0"/>
            </a:br>
            <a:r>
              <a:rPr lang="hy-AM" sz="1000" b="1" dirty="0" smtClean="0"/>
              <a:t/>
            </a:r>
            <a:br>
              <a:rPr lang="hy-AM" sz="1000" b="1" dirty="0" smtClean="0"/>
            </a:br>
            <a:r>
              <a:rPr lang="en-US" sz="2800" b="1" i="1" dirty="0" smtClean="0"/>
              <a:t>Prioritizing </a:t>
            </a:r>
            <a:r>
              <a:rPr lang="en-US" sz="2800" b="1" i="1" dirty="0"/>
              <a:t>Policy </a:t>
            </a:r>
            <a:r>
              <a:rPr lang="en-US" sz="2800" b="1" i="1" dirty="0" smtClean="0"/>
              <a:t>Issues</a:t>
            </a:r>
            <a:r>
              <a:rPr sz="2800" b="1" dirty="0" smtClean="0"/>
              <a:t/>
            </a:r>
            <a:br>
              <a:rPr sz="2800" b="1" dirty="0" smtClean="0"/>
            </a:br>
            <a:endParaRPr altLang="en-US" sz="2800" b="1" dirty="0" smtClean="0">
              <a:solidFill>
                <a:srgbClr val="002060"/>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107712"/>
            <a:ext cx="2347482" cy="581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6070878"/>
            <a:ext cx="2305265" cy="654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Group 6"/>
          <p:cNvGrpSpPr/>
          <p:nvPr/>
        </p:nvGrpSpPr>
        <p:grpSpPr>
          <a:xfrm>
            <a:off x="228600" y="94238"/>
            <a:ext cx="8443181" cy="671805"/>
            <a:chOff x="0" y="0"/>
            <a:chExt cx="8617796" cy="709930"/>
          </a:xfrm>
        </p:grpSpPr>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1" b="-10940"/>
            <a:stretch/>
          </p:blipFill>
          <p:spPr bwMode="auto">
            <a:xfrm>
              <a:off x="3955626" y="135467"/>
              <a:ext cx="428625" cy="476250"/>
            </a:xfrm>
            <a:prstGeom prst="rect">
              <a:avLst/>
            </a:prstGeom>
            <a:ln>
              <a:noFill/>
            </a:ln>
            <a:extLst>
              <a:ext uri="{53640926-AAD7-44D8-BBD7-CCE9431645EC}">
                <a14:shadowObscured xmlns:a14="http://schemas.microsoft.com/office/drawing/2010/main"/>
              </a:ext>
            </a:extLst>
          </p:spPr>
        </p:pic>
        <p:pic>
          <p:nvPicPr>
            <p:cNvPr id="9" name="Picture 8"/>
            <p:cNvPicPr>
              <a:picLocks noChangeAspect="1"/>
            </p:cNvPicPr>
            <p:nvPr/>
          </p:nvPicPr>
          <p:blipFill rotWithShape="1">
            <a:blip r:embed="rId5" cstate="print">
              <a:extLst>
                <a:ext uri="{28A0092B-C50C-407E-A947-70E740481C1C}">
                  <a14:useLocalDpi xmlns:a14="http://schemas.microsoft.com/office/drawing/2010/main" val="0"/>
                </a:ext>
              </a:extLst>
            </a:blip>
            <a:srcRect l="12933" r="12702" b="-38"/>
            <a:stretch/>
          </p:blipFill>
          <p:spPr bwMode="auto">
            <a:xfrm>
              <a:off x="6170506" y="13547"/>
              <a:ext cx="1123950" cy="690880"/>
            </a:xfrm>
            <a:prstGeom prst="rect">
              <a:avLst/>
            </a:prstGeom>
            <a:ln>
              <a:noFill/>
            </a:ln>
            <a:extLst>
              <a:ext uri="{53640926-AAD7-44D8-BBD7-CCE9431645EC}">
                <a14:shadowObscured xmlns:a14="http://schemas.microsoft.com/office/drawing/2010/main"/>
              </a:ext>
            </a:extLst>
          </p:spPr>
        </p:pic>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t="-1" b="-12229"/>
            <a:stretch/>
          </p:blipFill>
          <p:spPr bwMode="auto">
            <a:xfrm>
              <a:off x="7552266" y="60960"/>
              <a:ext cx="1065530" cy="648970"/>
            </a:xfrm>
            <a:prstGeom prst="rect">
              <a:avLst/>
            </a:prstGeom>
            <a:ln>
              <a:noFill/>
            </a:ln>
            <a:extLst>
              <a:ext uri="{53640926-AAD7-44D8-BBD7-CCE9431645EC}">
                <a14:shadowObscured xmlns:a14="http://schemas.microsoft.com/office/drawing/2010/main"/>
              </a:ext>
            </a:extLst>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16480" y="121920"/>
              <a:ext cx="1377950" cy="487045"/>
            </a:xfrm>
            <a:prstGeom prst="rect">
              <a:avLst/>
            </a:prstGeom>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0"/>
              <a:ext cx="2069465" cy="655320"/>
            </a:xfrm>
            <a:prstGeom prst="rect">
              <a:avLst/>
            </a:prstGeom>
          </p:spPr>
        </p:pic>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754880" y="20320"/>
              <a:ext cx="1130935" cy="648335"/>
            </a:xfrm>
            <a:prstGeom prst="rect">
              <a:avLst/>
            </a:prstGeom>
          </p:spPr>
        </p:pic>
      </p:grpSp>
      <p:sp>
        <p:nvSpPr>
          <p:cNvPr id="14" name="Subtitle 2"/>
          <p:cNvSpPr txBox="1">
            <a:spLocks/>
          </p:cNvSpPr>
          <p:nvPr/>
        </p:nvSpPr>
        <p:spPr bwMode="auto">
          <a:xfrm>
            <a:off x="1242366" y="3429000"/>
            <a:ext cx="751566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rtl="0" eaLnBrk="0" fontAlgn="base" hangingPunct="0">
              <a:spcBef>
                <a:spcPts val="575"/>
              </a:spcBef>
              <a:spcAft>
                <a:spcPct val="0"/>
              </a:spcAft>
              <a:buClr>
                <a:schemeClr val="accent1"/>
              </a:buClr>
              <a:buSzPct val="85000"/>
              <a:buFont typeface="Wingdings 2" pitchFamily="18" charset="2"/>
              <a:buNone/>
              <a:defRPr sz="2600" kern="1200">
                <a:solidFill>
                  <a:schemeClr val="tx2"/>
                </a:solidFill>
                <a:latin typeface="+mn-lt"/>
                <a:ea typeface="+mn-ea"/>
                <a:cs typeface="+mn-cs"/>
              </a:defRPr>
            </a:lvl1pPr>
            <a:lvl2pPr marL="457200" indent="0" algn="ctr" rtl="0" eaLnBrk="0" fontAlgn="base" hangingPunct="0">
              <a:spcBef>
                <a:spcPts val="375"/>
              </a:spcBef>
              <a:spcAft>
                <a:spcPct val="0"/>
              </a:spcAft>
              <a:buClr>
                <a:schemeClr val="accent2"/>
              </a:buClr>
              <a:buSzPct val="85000"/>
              <a:buFont typeface="Wingdings 2" pitchFamily="18" charset="2"/>
              <a:buNone/>
              <a:defRPr sz="2400" kern="1200">
                <a:solidFill>
                  <a:schemeClr val="tx1"/>
                </a:solidFill>
                <a:latin typeface="+mn-lt"/>
                <a:ea typeface="+mn-ea"/>
                <a:cs typeface="+mn-cs"/>
              </a:defRPr>
            </a:lvl2pPr>
            <a:lvl3pPr marL="914400" indent="0" algn="ctr" rtl="0" eaLnBrk="0" fontAlgn="base" hangingPunct="0">
              <a:spcBef>
                <a:spcPts val="375"/>
              </a:spcBef>
              <a:spcAft>
                <a:spcPct val="0"/>
              </a:spcAft>
              <a:buClr>
                <a:srgbClr val="E6B1AB"/>
              </a:buClr>
              <a:buSzPct val="85000"/>
              <a:buFont typeface="Wingdings 2" pitchFamily="18" charset="2"/>
              <a:buNone/>
              <a:defRPr sz="2000" kern="1200">
                <a:solidFill>
                  <a:schemeClr val="tx1"/>
                </a:solidFill>
                <a:latin typeface="+mn-lt"/>
                <a:ea typeface="+mn-ea"/>
                <a:cs typeface="+mn-cs"/>
              </a:defRPr>
            </a:lvl3pPr>
            <a:lvl4pPr marL="1371600" indent="0" algn="ctr" rtl="0" eaLnBrk="0" fontAlgn="base" hangingPunct="0">
              <a:spcBef>
                <a:spcPts val="375"/>
              </a:spcBef>
              <a:spcAft>
                <a:spcPct val="0"/>
              </a:spcAft>
              <a:buClr>
                <a:srgbClr val="A28E6A"/>
              </a:buClr>
              <a:buSzPct val="80000"/>
              <a:buFont typeface="Wingdings 2" pitchFamily="18" charset="2"/>
              <a:buNone/>
              <a:defRPr sz="2000" kern="1200">
                <a:solidFill>
                  <a:schemeClr val="tx1"/>
                </a:solidFill>
                <a:latin typeface="+mn-lt"/>
                <a:ea typeface="+mn-ea"/>
                <a:cs typeface="+mn-cs"/>
              </a:defRPr>
            </a:lvl4pPr>
            <a:lvl5pPr marL="1828800" indent="0" algn="ctr" rtl="0" eaLnBrk="0" fontAlgn="base" hangingPunct="0">
              <a:spcBef>
                <a:spcPts val="375"/>
              </a:spcBef>
              <a:spcAft>
                <a:spcPct val="0"/>
              </a:spcAft>
              <a:buClr>
                <a:srgbClr val="A28E6A"/>
              </a:buClr>
              <a:buNone/>
              <a:defRPr sz="2000" kern="1200">
                <a:solidFill>
                  <a:schemeClr val="tx1"/>
                </a:solidFill>
                <a:latin typeface="+mn-lt"/>
                <a:ea typeface="+mn-ea"/>
                <a:cs typeface="+mn-cs"/>
              </a:defRPr>
            </a:lvl5pPr>
            <a:lvl6pPr marL="2286000" indent="0" algn="ctr" rtl="0" eaLnBrk="1" latinLnBrk="0" hangingPunct="1">
              <a:spcBef>
                <a:spcPts val="370"/>
              </a:spcBef>
              <a:buClr>
                <a:schemeClr val="accent3"/>
              </a:buClr>
              <a:buNone/>
              <a:defRPr kumimoji="0" sz="1800" kern="1200" baseline="0">
                <a:solidFill>
                  <a:schemeClr val="tx1"/>
                </a:solidFill>
                <a:latin typeface="+mn-lt"/>
                <a:ea typeface="+mn-ea"/>
                <a:cs typeface="+mn-cs"/>
              </a:defRPr>
            </a:lvl6pPr>
            <a:lvl7pPr marL="2743200" indent="0" algn="ctr" rtl="0" eaLnBrk="1" latinLnBrk="0" hangingPunct="1">
              <a:spcBef>
                <a:spcPts val="370"/>
              </a:spcBef>
              <a:buClr>
                <a:schemeClr val="accent2"/>
              </a:buClr>
              <a:buNone/>
              <a:defRPr kumimoji="0" sz="1800" kern="1200">
                <a:solidFill>
                  <a:schemeClr val="tx1"/>
                </a:solidFill>
                <a:latin typeface="+mn-lt"/>
                <a:ea typeface="+mn-ea"/>
                <a:cs typeface="+mn-cs"/>
              </a:defRPr>
            </a:lvl7pPr>
            <a:lvl8pPr marL="3200400" indent="0" algn="ctr" rtl="0" eaLnBrk="1" latinLnBrk="0" hangingPunct="1">
              <a:spcBef>
                <a:spcPts val="370"/>
              </a:spcBef>
              <a:buClr>
                <a:schemeClr val="accent1">
                  <a:tint val="60000"/>
                </a:schemeClr>
              </a:buClr>
              <a:buNone/>
              <a:defRPr kumimoji="0" sz="1800" kern="1200">
                <a:solidFill>
                  <a:schemeClr val="tx1"/>
                </a:solidFill>
                <a:latin typeface="+mn-lt"/>
                <a:ea typeface="+mn-ea"/>
                <a:cs typeface="+mn-cs"/>
              </a:defRPr>
            </a:lvl8pPr>
            <a:lvl9pPr marL="3657600" indent="0" algn="ctr" rtl="0" eaLnBrk="1" latinLnBrk="0" hangingPunct="1">
              <a:spcBef>
                <a:spcPts val="370"/>
              </a:spcBef>
              <a:buClr>
                <a:schemeClr val="accent2">
                  <a:tint val="60000"/>
                </a:schemeClr>
              </a:buClr>
              <a:buNone/>
              <a:defRPr kumimoji="0" sz="1800" kern="1200">
                <a:solidFill>
                  <a:schemeClr val="tx1"/>
                </a:solidFill>
                <a:latin typeface="+mn-lt"/>
                <a:ea typeface="+mn-ea"/>
                <a:cs typeface="+mn-cs"/>
              </a:defRPr>
            </a:lvl9pPr>
          </a:lstStyle>
          <a:p>
            <a:pPr algn="r"/>
            <a:r>
              <a:rPr lang="en-US" sz="1700" i="1" dirty="0" smtClean="0">
                <a:solidFill>
                  <a:schemeClr val="accent1">
                    <a:lumMod val="50000"/>
                  </a:schemeClr>
                </a:solidFill>
                <a:latin typeface="Arial" pitchFamily="34" charset="0"/>
                <a:cs typeface="Arial" pitchFamily="34" charset="0"/>
              </a:rPr>
              <a:t>Data for Accountable and Transparent Action Program (DATA</a:t>
            </a:r>
            <a:r>
              <a:rPr lang="en-US" sz="1700" dirty="0" smtClean="0">
                <a:solidFill>
                  <a:schemeClr val="accent1">
                    <a:lumMod val="50000"/>
                  </a:schemeClr>
                </a:solidFill>
                <a:latin typeface="Arial" pitchFamily="34" charset="0"/>
                <a:cs typeface="Arial" pitchFamily="34" charset="0"/>
              </a:rPr>
              <a:t>)</a:t>
            </a:r>
          </a:p>
          <a:p>
            <a:pPr algn="r"/>
            <a:r>
              <a:rPr lang="hy-AM" sz="1700" i="1" dirty="0" smtClean="0">
                <a:solidFill>
                  <a:schemeClr val="accent1">
                    <a:lumMod val="50000"/>
                  </a:schemeClr>
                </a:solidFill>
                <a:latin typeface="Arial" pitchFamily="34" charset="0"/>
                <a:cs typeface="Arial" pitchFamily="34" charset="0"/>
              </a:rPr>
              <a:t>«Տվյալներ հաշվետու և թափանցիկ գործունեության համար» (ԴԱՏԱ</a:t>
            </a:r>
            <a:r>
              <a:rPr lang="hy-AM" sz="1700" dirty="0" smtClean="0">
                <a:latin typeface="Arial" pitchFamily="34" charset="0"/>
                <a:cs typeface="Arial" pitchFamily="34" charset="0"/>
              </a:rPr>
              <a:t>)</a:t>
            </a:r>
            <a:r>
              <a:rPr lang="hy-AM" sz="1800" dirty="0" smtClean="0"/>
              <a:t> </a:t>
            </a:r>
            <a:r>
              <a:rPr lang="en-US" sz="1800" dirty="0" smtClean="0">
                <a:solidFill>
                  <a:schemeClr val="accent1">
                    <a:lumMod val="50000"/>
                  </a:schemeClr>
                </a:solidFill>
              </a:rPr>
              <a:t/>
            </a:r>
            <a:br>
              <a:rPr lang="en-US" sz="1800" dirty="0" smtClean="0">
                <a:solidFill>
                  <a:schemeClr val="accent1">
                    <a:lumMod val="50000"/>
                  </a:schemeClr>
                </a:solidFill>
              </a:rPr>
            </a:br>
            <a:endParaRPr lang="en-US" sz="1800" dirty="0" smtClean="0">
              <a:solidFill>
                <a:schemeClr val="accent1">
                  <a:lumMod val="50000"/>
                </a:schemeClr>
              </a:solidFill>
            </a:endParaRPr>
          </a:p>
          <a:p>
            <a:endParaRPr lang="en-US" sz="28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868707" y="914400"/>
            <a:ext cx="7772400" cy="1495434"/>
          </a:xfrm>
        </p:spPr>
        <p:txBody>
          <a:bodyPr>
            <a:normAutofit/>
          </a:bodyPr>
          <a:lstStyle/>
          <a:p>
            <a:r>
              <a:rPr lang="hy-AM" sz="1600" b="1" dirty="0">
                <a:latin typeface="Arial" pitchFamily="34" charset="0"/>
                <a:cs typeface="Arial" pitchFamily="34" charset="0"/>
              </a:rPr>
              <a:t>Տնային աշխատանք․</a:t>
            </a:r>
            <a:r>
              <a:rPr lang="hy-AM" sz="1600" dirty="0">
                <a:latin typeface="Arial" pitchFamily="34" charset="0"/>
                <a:cs typeface="Arial" pitchFamily="34" charset="0"/>
              </a:rPr>
              <a:t> փետրվարի </a:t>
            </a:r>
            <a:r>
              <a:rPr lang="en-US" sz="1600" dirty="0" smtClean="0">
                <a:latin typeface="Arial" pitchFamily="34" charset="0"/>
                <a:cs typeface="Arial" pitchFamily="34" charset="0"/>
              </a:rPr>
              <a:t>11-14</a:t>
            </a:r>
            <a:r>
              <a:rPr lang="hy-AM" sz="1600" dirty="0" smtClean="0">
                <a:latin typeface="Arial" pitchFamily="34" charset="0"/>
                <a:cs typeface="Arial" pitchFamily="34" charset="0"/>
              </a:rPr>
              <a:t>, </a:t>
            </a:r>
            <a:r>
              <a:rPr lang="hy-AM" sz="1600" dirty="0">
                <a:latin typeface="Arial" pitchFamily="34" charset="0"/>
                <a:cs typeface="Arial" pitchFamily="34" charset="0"/>
              </a:rPr>
              <a:t>ներկայացնել հետևյալ հասցեներով․</a:t>
            </a:r>
            <a:endParaRPr lang="hy-AM" sz="1600" b="1" dirty="0">
              <a:latin typeface="Arial" pitchFamily="34" charset="0"/>
              <a:cs typeface="Arial" pitchFamily="34" charset="0"/>
            </a:endParaRPr>
          </a:p>
          <a:p>
            <a:endParaRPr lang="hy-AM" sz="500" b="1" dirty="0">
              <a:latin typeface="Arial" pitchFamily="34" charset="0"/>
              <a:cs typeface="Arial" pitchFamily="34" charset="0"/>
            </a:endParaRPr>
          </a:p>
          <a:p>
            <a:r>
              <a:rPr lang="hy-AM" sz="1600" b="1" dirty="0">
                <a:latin typeface="Arial" pitchFamily="34" charset="0"/>
                <a:cs typeface="Arial" pitchFamily="34" charset="0"/>
              </a:rPr>
              <a:t>Հայաստան Ստեփանյան․ </a:t>
            </a:r>
            <a:r>
              <a:rPr lang="en-US" sz="1600" dirty="0">
                <a:latin typeface="Arial" pitchFamily="34" charset="0"/>
                <a:cs typeface="Arial" pitchFamily="34" charset="0"/>
                <a:hlinkClick r:id="rId2"/>
              </a:rPr>
              <a:t>hstepanyan@urbanfoundation.am</a:t>
            </a:r>
            <a:r>
              <a:rPr lang="en-US" sz="1600" dirty="0">
                <a:latin typeface="Arial" pitchFamily="34" charset="0"/>
                <a:cs typeface="Arial" pitchFamily="34" charset="0"/>
              </a:rPr>
              <a:t>, +374422147 </a:t>
            </a:r>
            <a:endParaRPr lang="hy-AM" sz="1600" b="1" dirty="0">
              <a:latin typeface="Arial" pitchFamily="34" charset="0"/>
              <a:cs typeface="Arial" pitchFamily="34" charset="0"/>
            </a:endParaRPr>
          </a:p>
          <a:p>
            <a:r>
              <a:rPr lang="hy-AM" sz="1600" b="1" dirty="0" smtClean="0">
                <a:latin typeface="Arial" pitchFamily="34" charset="0"/>
                <a:cs typeface="Arial" pitchFamily="34" charset="0"/>
              </a:rPr>
              <a:t>Նունե </a:t>
            </a:r>
            <a:r>
              <a:rPr lang="hy-AM" sz="1600" b="1" dirty="0">
                <a:latin typeface="Arial" pitchFamily="34" charset="0"/>
                <a:cs typeface="Arial" pitchFamily="34" charset="0"/>
              </a:rPr>
              <a:t>Ղազախեցյան․ </a:t>
            </a:r>
            <a:r>
              <a:rPr lang="en-US" sz="1600" dirty="0" smtClean="0">
                <a:latin typeface="Arial" pitchFamily="34" charset="0"/>
                <a:cs typeface="Arial" pitchFamily="34" charset="0"/>
                <a:hlinkClick r:id="rId3"/>
              </a:rPr>
              <a:t>nghazakhetsyan@urbanfoundation.am</a:t>
            </a:r>
            <a:r>
              <a:rPr lang="en-US" sz="1600" dirty="0" smtClean="0">
                <a:latin typeface="Arial" pitchFamily="34" charset="0"/>
                <a:cs typeface="Arial" pitchFamily="34" charset="0"/>
              </a:rPr>
              <a:t>, </a:t>
            </a:r>
            <a:r>
              <a:rPr lang="hy-AM" sz="1600" dirty="0" smtClean="0">
                <a:latin typeface="Arial" pitchFamily="34" charset="0"/>
                <a:cs typeface="Arial" pitchFamily="34" charset="0"/>
              </a:rPr>
              <a:t>+</a:t>
            </a:r>
            <a:r>
              <a:rPr lang="hy-AM" sz="1600" dirty="0">
                <a:latin typeface="Arial" pitchFamily="34" charset="0"/>
                <a:cs typeface="Arial" pitchFamily="34" charset="0"/>
              </a:rPr>
              <a:t>37491214662</a:t>
            </a:r>
            <a:r>
              <a:rPr lang="en-US" sz="1600" dirty="0">
                <a:latin typeface="Arial" pitchFamily="34" charset="0"/>
                <a:cs typeface="Arial" pitchFamily="34" charset="0"/>
              </a:rPr>
              <a:t>  </a:t>
            </a:r>
            <a:endParaRPr lang="hy-AM" sz="1600" dirty="0">
              <a:latin typeface="Arial" pitchFamily="34" charset="0"/>
              <a:cs typeface="Arial" pitchFamily="34" charset="0"/>
            </a:endParaRPr>
          </a:p>
          <a:p>
            <a:pPr lvl="0"/>
            <a:endParaRPr lang="en-US" sz="1600" b="1" dirty="0">
              <a:latin typeface="Arial" pitchFamily="34" charset="0"/>
              <a:cs typeface="Arial" pitchFamily="34" charset="0"/>
            </a:endParaRPr>
          </a:p>
        </p:txBody>
      </p:sp>
      <p:sp>
        <p:nvSpPr>
          <p:cNvPr id="9" name="Text Placeholder 7"/>
          <p:cNvSpPr txBox="1">
            <a:spLocks/>
          </p:cNvSpPr>
          <p:nvPr/>
        </p:nvSpPr>
        <p:spPr>
          <a:xfrm>
            <a:off x="778233" y="3048000"/>
            <a:ext cx="7772400" cy="2219355"/>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lvl="0"/>
            <a:r>
              <a:rPr lang="hy-AM" sz="1600" b="1" dirty="0" smtClean="0">
                <a:latin typeface="Arial" pitchFamily="34" charset="0"/>
                <a:cs typeface="Arial" pitchFamily="34" charset="0"/>
              </a:rPr>
              <a:t>Աշխատաժողով 2 - </a:t>
            </a:r>
            <a:r>
              <a:rPr lang="en-US" sz="1600" b="1" dirty="0" smtClean="0">
                <a:latin typeface="Arial" pitchFamily="34" charset="0"/>
                <a:cs typeface="Arial" pitchFamily="34" charset="0"/>
              </a:rPr>
              <a:t>Workshop </a:t>
            </a:r>
            <a:r>
              <a:rPr lang="en-US" sz="1600" b="1" dirty="0">
                <a:latin typeface="Arial" pitchFamily="34" charset="0"/>
                <a:cs typeface="Arial" pitchFamily="34" charset="0"/>
              </a:rPr>
              <a:t>2 </a:t>
            </a:r>
          </a:p>
          <a:p>
            <a:endParaRPr lang="en-US" sz="1200" b="1" dirty="0">
              <a:latin typeface="Arial" pitchFamily="34" charset="0"/>
              <a:cs typeface="Arial" pitchFamily="34" charset="0"/>
            </a:endParaRPr>
          </a:p>
          <a:p>
            <a:r>
              <a:rPr lang="hy-AM" sz="1600" b="1" dirty="0" smtClean="0">
                <a:latin typeface="Arial" pitchFamily="34" charset="0"/>
                <a:cs typeface="Arial" pitchFamily="34" charset="0"/>
              </a:rPr>
              <a:t>1</a:t>
            </a:r>
            <a:r>
              <a:rPr lang="en-US" sz="1600" b="1" dirty="0" smtClean="0">
                <a:latin typeface="Arial" pitchFamily="34" charset="0"/>
                <a:cs typeface="Arial" pitchFamily="34" charset="0"/>
              </a:rPr>
              <a:t>2</a:t>
            </a:r>
            <a:r>
              <a:rPr lang="hy-AM" sz="1600" b="1" dirty="0" smtClean="0">
                <a:latin typeface="Arial" pitchFamily="34" charset="0"/>
                <a:cs typeface="Arial" pitchFamily="34" charset="0"/>
              </a:rPr>
              <a:t>-ը </a:t>
            </a:r>
            <a:r>
              <a:rPr lang="hy-AM" sz="1600" b="1" dirty="0">
                <a:latin typeface="Arial" pitchFamily="34" charset="0"/>
                <a:cs typeface="Arial" pitchFamily="34" charset="0"/>
              </a:rPr>
              <a:t>փետրվարի, ժամը </a:t>
            </a:r>
            <a:r>
              <a:rPr lang="hy-AM" sz="1600" b="1" dirty="0" smtClean="0">
                <a:latin typeface="Arial" pitchFamily="34" charset="0"/>
                <a:cs typeface="Arial" pitchFamily="34" charset="0"/>
              </a:rPr>
              <a:t>16։00-1</a:t>
            </a:r>
            <a:r>
              <a:rPr lang="en-US" sz="1600" b="1" dirty="0" smtClean="0">
                <a:latin typeface="Arial" pitchFamily="34" charset="0"/>
                <a:cs typeface="Arial" pitchFamily="34" charset="0"/>
              </a:rPr>
              <a:t>8</a:t>
            </a:r>
            <a:r>
              <a:rPr lang="hy-AM" sz="1600" b="1" dirty="0" smtClean="0">
                <a:latin typeface="Arial" pitchFamily="34" charset="0"/>
                <a:cs typeface="Arial" pitchFamily="34" charset="0"/>
              </a:rPr>
              <a:t>։00/</a:t>
            </a:r>
            <a:r>
              <a:rPr lang="en-US" sz="1600" b="1" dirty="0">
                <a:latin typeface="Arial" pitchFamily="34" charset="0"/>
                <a:cs typeface="Arial" pitchFamily="34" charset="0"/>
              </a:rPr>
              <a:t>February </a:t>
            </a:r>
            <a:r>
              <a:rPr lang="en-US" sz="1600" b="1" dirty="0" smtClean="0">
                <a:latin typeface="Arial" pitchFamily="34" charset="0"/>
                <a:cs typeface="Arial" pitchFamily="34" charset="0"/>
              </a:rPr>
              <a:t>12, </a:t>
            </a:r>
            <a:r>
              <a:rPr lang="en-US" sz="1600" b="1" dirty="0">
                <a:latin typeface="Arial" pitchFamily="34" charset="0"/>
                <a:cs typeface="Arial" pitchFamily="34" charset="0"/>
              </a:rPr>
              <a:t>4pm – </a:t>
            </a:r>
            <a:r>
              <a:rPr lang="en-US" sz="1600" b="1" dirty="0" smtClean="0">
                <a:latin typeface="Arial" pitchFamily="34" charset="0"/>
                <a:cs typeface="Arial" pitchFamily="34" charset="0"/>
              </a:rPr>
              <a:t>6pm</a:t>
            </a:r>
            <a:endParaRPr lang="hy-AM" sz="1600" b="1" dirty="0">
              <a:latin typeface="Arial" pitchFamily="34" charset="0"/>
              <a:cs typeface="Arial" pitchFamily="34" charset="0"/>
            </a:endParaRPr>
          </a:p>
          <a:p>
            <a:r>
              <a:rPr lang="hy-AM" sz="1600" dirty="0" smtClean="0">
                <a:latin typeface="Arial" pitchFamily="34" charset="0"/>
                <a:cs typeface="Arial" pitchFamily="34" charset="0"/>
              </a:rPr>
              <a:t>Բանախոս</a:t>
            </a:r>
            <a:r>
              <a:rPr lang="en-US" sz="1600" dirty="0" smtClean="0">
                <a:latin typeface="Arial" pitchFamily="34" charset="0"/>
                <a:cs typeface="Arial" pitchFamily="34" charset="0"/>
              </a:rPr>
              <a:t>`</a:t>
            </a:r>
            <a:r>
              <a:rPr lang="hy-AM" sz="1600" dirty="0" smtClean="0">
                <a:latin typeface="Arial" pitchFamily="34" charset="0"/>
                <a:cs typeface="Arial" pitchFamily="34" charset="0"/>
              </a:rPr>
              <a:t> Դոկտոր Ռեյմոնդ Սթրայք - </a:t>
            </a:r>
            <a:r>
              <a:rPr lang="en-US" sz="1600" dirty="0" smtClean="0">
                <a:latin typeface="Arial" pitchFamily="34" charset="0"/>
                <a:cs typeface="Arial" pitchFamily="34" charset="0"/>
              </a:rPr>
              <a:t>Speaker: Ray Struyk, </a:t>
            </a:r>
            <a:r>
              <a:rPr lang="en-US" sz="1600" dirty="0" err="1" smtClean="0">
                <a:latin typeface="Arial" pitchFamily="34" charset="0"/>
                <a:cs typeface="Arial" pitchFamily="34" charset="0"/>
              </a:rPr>
              <a:t>Ph.D</a:t>
            </a:r>
            <a:endParaRPr lang="en-US" sz="1600" dirty="0" smtClean="0">
              <a:latin typeface="Arial" pitchFamily="34" charset="0"/>
              <a:cs typeface="Arial" pitchFamily="34" charset="0"/>
            </a:endParaRPr>
          </a:p>
          <a:p>
            <a:endParaRPr lang="en-US" sz="900" dirty="0">
              <a:latin typeface="Arial" pitchFamily="34" charset="0"/>
              <a:cs typeface="Arial" pitchFamily="34" charset="0"/>
            </a:endParaRPr>
          </a:p>
          <a:p>
            <a:pPr lvl="0"/>
            <a:r>
              <a:rPr lang="hy-AM" sz="1600" b="1" dirty="0">
                <a:latin typeface="Arial" pitchFamily="34" charset="0"/>
                <a:cs typeface="Arial" pitchFamily="34" charset="0"/>
              </a:rPr>
              <a:t>Օժանդակ</a:t>
            </a:r>
            <a:r>
              <a:rPr lang="hy-AM" sz="1600" dirty="0">
                <a:latin typeface="Arial" pitchFamily="34" charset="0"/>
                <a:cs typeface="Arial" pitchFamily="34" charset="0"/>
              </a:rPr>
              <a:t> </a:t>
            </a:r>
            <a:r>
              <a:rPr lang="hy-AM" sz="1600" b="1" dirty="0">
                <a:latin typeface="Arial" pitchFamily="34" charset="0"/>
                <a:cs typeface="Arial" pitchFamily="34" charset="0"/>
              </a:rPr>
              <a:t>նյութեր</a:t>
            </a:r>
            <a:r>
              <a:rPr lang="ru-RU" sz="1600" b="1" dirty="0">
                <a:latin typeface="Arial" pitchFamily="34" charset="0"/>
                <a:cs typeface="Arial" pitchFamily="34" charset="0"/>
              </a:rPr>
              <a:t> </a:t>
            </a:r>
            <a:r>
              <a:rPr lang="hy-AM" sz="1600" b="1" dirty="0">
                <a:latin typeface="Arial" pitchFamily="34" charset="0"/>
                <a:cs typeface="Arial" pitchFamily="34" charset="0"/>
              </a:rPr>
              <a:t>և ձևաթղթեր /</a:t>
            </a:r>
            <a:r>
              <a:rPr lang="en-US" sz="1600" b="1" dirty="0">
                <a:latin typeface="Arial" pitchFamily="34" charset="0"/>
                <a:cs typeface="Arial" pitchFamily="34" charset="0"/>
              </a:rPr>
              <a:t>Supporting  materials and forms: </a:t>
            </a:r>
          </a:p>
          <a:p>
            <a:pPr lvl="0"/>
            <a:r>
              <a:rPr lang="en-US" sz="1600" dirty="0">
                <a:latin typeface="Arial" pitchFamily="34" charset="0"/>
                <a:cs typeface="Arial" pitchFamily="34" charset="0"/>
                <a:hlinkClick r:id="rId4"/>
              </a:rPr>
              <a:t>https://urbanfoundation.am/language/hy/international-technical-assistance-for-data-program-armenia-2/</a:t>
            </a:r>
            <a:r>
              <a:rPr lang="en-US" sz="1600" dirty="0">
                <a:latin typeface="Arial" pitchFamily="34" charset="0"/>
                <a:cs typeface="Arial" pitchFamily="34" charset="0"/>
              </a:rPr>
              <a:t> </a:t>
            </a:r>
          </a:p>
          <a:p>
            <a:endParaRPr lang="en-US" sz="1200" dirty="0">
              <a:latin typeface="Arial" pitchFamily="34" charset="0"/>
              <a:cs typeface="Arial" pitchFamily="34" charset="0"/>
            </a:endParaRPr>
          </a:p>
          <a:p>
            <a:endParaRPr lang="en-US" sz="1600" dirty="0">
              <a:latin typeface="Arial" pitchFamily="34" charset="0"/>
              <a:cs typeface="Arial" pitchFamily="34" charset="0"/>
            </a:endParaRPr>
          </a:p>
        </p:txBody>
      </p:sp>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6107712"/>
            <a:ext cx="2347482" cy="581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6070878"/>
            <a:ext cx="2305265" cy="654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 name="Group 9"/>
          <p:cNvGrpSpPr/>
          <p:nvPr/>
        </p:nvGrpSpPr>
        <p:grpSpPr>
          <a:xfrm>
            <a:off x="228600" y="94238"/>
            <a:ext cx="8443181" cy="671805"/>
            <a:chOff x="0" y="0"/>
            <a:chExt cx="8617796" cy="709930"/>
          </a:xfrm>
        </p:grpSpPr>
        <p:pic>
          <p:nvPicPr>
            <p:cNvPr id="15" name="Picture 14"/>
            <p:cNvPicPr>
              <a:picLocks noChangeAspect="1"/>
            </p:cNvPicPr>
            <p:nvPr/>
          </p:nvPicPr>
          <p:blipFill rotWithShape="1">
            <a:blip r:embed="rId7" cstate="print">
              <a:extLst>
                <a:ext uri="{28A0092B-C50C-407E-A947-70E740481C1C}">
                  <a14:useLocalDpi xmlns:a14="http://schemas.microsoft.com/office/drawing/2010/main" val="0"/>
                </a:ext>
              </a:extLst>
            </a:blip>
            <a:srcRect t="1" b="-10940"/>
            <a:stretch/>
          </p:blipFill>
          <p:spPr bwMode="auto">
            <a:xfrm>
              <a:off x="3955626" y="135467"/>
              <a:ext cx="428625" cy="476250"/>
            </a:xfrm>
            <a:prstGeom prst="rect">
              <a:avLst/>
            </a:prstGeom>
            <a:ln>
              <a:noFill/>
            </a:ln>
            <a:extLst>
              <a:ext uri="{53640926-AAD7-44D8-BBD7-CCE9431645EC}">
                <a14:shadowObscured xmlns:a14="http://schemas.microsoft.com/office/drawing/2010/main"/>
              </a:ext>
            </a:extLst>
          </p:spPr>
        </p:pic>
        <p:pic>
          <p:nvPicPr>
            <p:cNvPr id="16" name="Picture 15"/>
            <p:cNvPicPr>
              <a:picLocks noChangeAspect="1"/>
            </p:cNvPicPr>
            <p:nvPr/>
          </p:nvPicPr>
          <p:blipFill rotWithShape="1">
            <a:blip r:embed="rId8" cstate="print">
              <a:extLst>
                <a:ext uri="{28A0092B-C50C-407E-A947-70E740481C1C}">
                  <a14:useLocalDpi xmlns:a14="http://schemas.microsoft.com/office/drawing/2010/main" val="0"/>
                </a:ext>
              </a:extLst>
            </a:blip>
            <a:srcRect l="12933" r="12702" b="-38"/>
            <a:stretch/>
          </p:blipFill>
          <p:spPr bwMode="auto">
            <a:xfrm>
              <a:off x="6170506" y="13547"/>
              <a:ext cx="1123950" cy="690880"/>
            </a:xfrm>
            <a:prstGeom prst="rect">
              <a:avLst/>
            </a:prstGeom>
            <a:ln>
              <a:noFill/>
            </a:ln>
            <a:extLst>
              <a:ext uri="{53640926-AAD7-44D8-BBD7-CCE9431645EC}">
                <a14:shadowObscured xmlns:a14="http://schemas.microsoft.com/office/drawing/2010/main"/>
              </a:ext>
            </a:extLst>
          </p:spPr>
        </p:pic>
        <p:pic>
          <p:nvPicPr>
            <p:cNvPr id="17" name="Picture 16"/>
            <p:cNvPicPr>
              <a:picLocks noChangeAspect="1"/>
            </p:cNvPicPr>
            <p:nvPr/>
          </p:nvPicPr>
          <p:blipFill rotWithShape="1">
            <a:blip r:embed="rId9" cstate="print">
              <a:extLst>
                <a:ext uri="{28A0092B-C50C-407E-A947-70E740481C1C}">
                  <a14:useLocalDpi xmlns:a14="http://schemas.microsoft.com/office/drawing/2010/main" val="0"/>
                </a:ext>
              </a:extLst>
            </a:blip>
            <a:srcRect t="-1" b="-12229"/>
            <a:stretch/>
          </p:blipFill>
          <p:spPr bwMode="auto">
            <a:xfrm>
              <a:off x="7552266" y="60960"/>
              <a:ext cx="1065530" cy="648970"/>
            </a:xfrm>
            <a:prstGeom prst="rect">
              <a:avLst/>
            </a:prstGeom>
            <a:ln>
              <a:noFill/>
            </a:ln>
            <a:extLst>
              <a:ext uri="{53640926-AAD7-44D8-BBD7-CCE9431645EC}">
                <a14:shadowObscured xmlns:a14="http://schemas.microsoft.com/office/drawing/2010/main"/>
              </a:ext>
            </a:extLst>
          </p:spPr>
        </p:pic>
        <p:pic>
          <p:nvPicPr>
            <p:cNvPr id="18" name="Picture 1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316480" y="121920"/>
              <a:ext cx="1377950" cy="487045"/>
            </a:xfrm>
            <a:prstGeom prst="rect">
              <a:avLst/>
            </a:prstGeom>
          </p:spPr>
        </p:pic>
        <p:pic>
          <p:nvPicPr>
            <p:cNvPr id="19" name="Picture 1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0" y="0"/>
              <a:ext cx="2069465" cy="655320"/>
            </a:xfrm>
            <a:prstGeom prst="rect">
              <a:avLst/>
            </a:prstGeom>
          </p:spPr>
        </p:pic>
        <p:pic>
          <p:nvPicPr>
            <p:cNvPr id="20" name="Picture 1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754880" y="20320"/>
              <a:ext cx="1130935" cy="648335"/>
            </a:xfrm>
            <a:prstGeom prst="rect">
              <a:avLst/>
            </a:prstGeom>
          </p:spPr>
        </p:pic>
      </p:grpSp>
      <p:sp>
        <p:nvSpPr>
          <p:cNvPr id="21" name="Text Placeholder 7"/>
          <p:cNvSpPr txBox="1">
            <a:spLocks/>
          </p:cNvSpPr>
          <p:nvPr/>
        </p:nvSpPr>
        <p:spPr>
          <a:xfrm>
            <a:off x="637817" y="4618463"/>
            <a:ext cx="7772400" cy="1500187"/>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algn="ctr"/>
            <a:r>
              <a:rPr lang="en-US" sz="1800" i="1" dirty="0">
                <a:solidFill>
                  <a:schemeClr val="tx1">
                    <a:lumMod val="65000"/>
                    <a:lumOff val="35000"/>
                  </a:schemeClr>
                </a:solidFill>
              </a:rPr>
              <a:t>This event is made possible by the generous support of the American People through the United States Agency for International Development (USAID). The ideas expressed during the event are the sole responsibility of </a:t>
            </a:r>
            <a:r>
              <a:rPr lang="en-US" sz="1800" i="1" dirty="0" smtClean="0">
                <a:solidFill>
                  <a:schemeClr val="tx1">
                    <a:lumMod val="65000"/>
                    <a:lumOff val="35000"/>
                  </a:schemeClr>
                </a:solidFill>
              </a:rPr>
              <a:t>authors and </a:t>
            </a:r>
            <a:r>
              <a:rPr lang="en-US" sz="1800" i="1" dirty="0">
                <a:solidFill>
                  <a:schemeClr val="tx1">
                    <a:lumMod val="65000"/>
                    <a:lumOff val="35000"/>
                  </a:schemeClr>
                </a:solidFill>
              </a:rPr>
              <a:t>do not necessarily reflect the views of USAID or the United States Government</a:t>
            </a:r>
            <a:r>
              <a:rPr lang="en-US" sz="1800" i="1" dirty="0" smtClean="0">
                <a:solidFill>
                  <a:schemeClr val="tx1">
                    <a:lumMod val="65000"/>
                    <a:lumOff val="35000"/>
                  </a:schemeClr>
                </a:solidFill>
              </a:rPr>
              <a:t>.</a:t>
            </a:r>
            <a:endParaRPr lang="en-US" sz="1800" dirty="0">
              <a:solidFill>
                <a:schemeClr val="tx1">
                  <a:lumMod val="65000"/>
                  <a:lumOff val="35000"/>
                </a:schemeClr>
              </a:solidFill>
            </a:endParaRPr>
          </a:p>
        </p:txBody>
      </p:sp>
    </p:spTree>
    <p:extLst>
      <p:ext uri="{BB962C8B-B14F-4D97-AF65-F5344CB8AC3E}">
        <p14:creationId xmlns:p14="http://schemas.microsoft.com/office/powerpoint/2010/main" val="2560705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3"/>
          <p:cNvSpPr>
            <a:spLocks noChangeArrowheads="1"/>
          </p:cNvSpPr>
          <p:nvPr/>
        </p:nvSpPr>
        <p:spPr bwMode="auto">
          <a:xfrm>
            <a:off x="1143000" y="2895600"/>
            <a:ext cx="70866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auto">
              <a:spcBef>
                <a:spcPts val="0"/>
              </a:spcBef>
              <a:spcAft>
                <a:spcPts val="0"/>
              </a:spcAft>
              <a:defRPr/>
            </a:pPr>
            <a:r>
              <a:rPr lang="hy-AM" altLang="nl-NL" sz="4400" b="1" dirty="0">
                <a:solidFill>
                  <a:schemeClr val="accent2">
                    <a:lumMod val="75000"/>
                  </a:schemeClr>
                </a:solidFill>
                <a:latin typeface="Arial" charset="0"/>
              </a:rPr>
              <a:t>ՇՆՈՐՀԱԿԱԼՈՒԹՅՈՒՆ</a:t>
            </a:r>
            <a:endParaRPr lang="en-US" altLang="nl-NL" sz="4400" b="1" dirty="0">
              <a:solidFill>
                <a:schemeClr val="accent2">
                  <a:lumMod val="75000"/>
                </a:schemeClr>
              </a:solidFill>
              <a:latin typeface="Arial"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107712"/>
            <a:ext cx="2347482" cy="581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6070878"/>
            <a:ext cx="2305265" cy="6546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p:nvGrpSpPr>
        <p:grpSpPr>
          <a:xfrm>
            <a:off x="228600" y="94238"/>
            <a:ext cx="8443181" cy="671805"/>
            <a:chOff x="0" y="0"/>
            <a:chExt cx="8617796" cy="709930"/>
          </a:xfrm>
        </p:grpSpPr>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t="1" b="-10940"/>
            <a:stretch/>
          </p:blipFill>
          <p:spPr bwMode="auto">
            <a:xfrm>
              <a:off x="3955626" y="135467"/>
              <a:ext cx="428625" cy="476250"/>
            </a:xfrm>
            <a:prstGeom prst="rect">
              <a:avLst/>
            </a:prstGeom>
            <a:ln>
              <a:noFill/>
            </a:ln>
            <a:extLst>
              <a:ext uri="{53640926-AAD7-44D8-BBD7-CCE9431645EC}">
                <a14:shadowObscured xmlns:a14="http://schemas.microsoft.com/office/drawing/2010/main"/>
              </a:ext>
            </a:extLst>
          </p:spPr>
        </p:pic>
        <p:pic>
          <p:nvPicPr>
            <p:cNvPr id="9" name="Picture 8"/>
            <p:cNvPicPr>
              <a:picLocks noChangeAspect="1"/>
            </p:cNvPicPr>
            <p:nvPr/>
          </p:nvPicPr>
          <p:blipFill rotWithShape="1">
            <a:blip r:embed="rId5" cstate="print">
              <a:extLst>
                <a:ext uri="{28A0092B-C50C-407E-A947-70E740481C1C}">
                  <a14:useLocalDpi xmlns:a14="http://schemas.microsoft.com/office/drawing/2010/main" val="0"/>
                </a:ext>
              </a:extLst>
            </a:blip>
            <a:srcRect l="12933" r="12702" b="-38"/>
            <a:stretch/>
          </p:blipFill>
          <p:spPr bwMode="auto">
            <a:xfrm>
              <a:off x="6170506" y="13547"/>
              <a:ext cx="1123950" cy="690880"/>
            </a:xfrm>
            <a:prstGeom prst="rect">
              <a:avLst/>
            </a:prstGeom>
            <a:ln>
              <a:noFill/>
            </a:ln>
            <a:extLst>
              <a:ext uri="{53640926-AAD7-44D8-BBD7-CCE9431645EC}">
                <a14:shadowObscured xmlns:a14="http://schemas.microsoft.com/office/drawing/2010/main"/>
              </a:ext>
            </a:extLst>
          </p:spPr>
        </p:pic>
        <p:pic>
          <p:nvPicPr>
            <p:cNvPr id="10" name="Picture 9"/>
            <p:cNvPicPr>
              <a:picLocks noChangeAspect="1"/>
            </p:cNvPicPr>
            <p:nvPr/>
          </p:nvPicPr>
          <p:blipFill rotWithShape="1">
            <a:blip r:embed="rId6" cstate="print">
              <a:extLst>
                <a:ext uri="{28A0092B-C50C-407E-A947-70E740481C1C}">
                  <a14:useLocalDpi xmlns:a14="http://schemas.microsoft.com/office/drawing/2010/main" val="0"/>
                </a:ext>
              </a:extLst>
            </a:blip>
            <a:srcRect t="-1" b="-12229"/>
            <a:stretch/>
          </p:blipFill>
          <p:spPr bwMode="auto">
            <a:xfrm>
              <a:off x="7552266" y="60960"/>
              <a:ext cx="1065530" cy="648970"/>
            </a:xfrm>
            <a:prstGeom prst="rect">
              <a:avLst/>
            </a:prstGeom>
            <a:ln>
              <a:noFill/>
            </a:ln>
            <a:extLst>
              <a:ext uri="{53640926-AAD7-44D8-BBD7-CCE9431645EC}">
                <a14:shadowObscured xmlns:a14="http://schemas.microsoft.com/office/drawing/2010/main"/>
              </a:ext>
            </a:extLst>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16480" y="121920"/>
              <a:ext cx="1377950" cy="487045"/>
            </a:xfrm>
            <a:prstGeom prst="rect">
              <a:avLst/>
            </a:prstGeom>
          </p:spPr>
        </p:pic>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0" y="0"/>
              <a:ext cx="2069465" cy="655320"/>
            </a:xfrm>
            <a:prstGeom prst="rect">
              <a:avLst/>
            </a:prstGeom>
          </p:spPr>
        </p:pic>
        <p:pic>
          <p:nvPicPr>
            <p:cNvPr id="13" name="Picture 1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754880" y="20320"/>
              <a:ext cx="1130935" cy="648335"/>
            </a:xfrm>
            <a:prstGeom prst="rect">
              <a:avLst/>
            </a:prstGeom>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34950"/>
            <a:ext cx="8229600" cy="831850"/>
          </a:xfrm>
        </p:spPr>
        <p:txBody>
          <a:bodyPr>
            <a:normAutofit/>
          </a:bodyPr>
          <a:lstStyle/>
          <a:p>
            <a:pPr algn="r" eaLnBrk="1" fontAlgn="auto" hangingPunct="1">
              <a:spcAft>
                <a:spcPts val="0"/>
              </a:spcAft>
              <a:defRPr/>
            </a:pPr>
            <a:r>
              <a:rPr lang="hy-AM" sz="3600" b="1" dirty="0" smtClean="0">
                <a:solidFill>
                  <a:schemeClr val="accent2">
                    <a:lumMod val="75000"/>
                  </a:schemeClr>
                </a:solidFill>
                <a:latin typeface="Arial" pitchFamily="34" charset="0"/>
                <a:cs typeface="Arial" pitchFamily="34" charset="0"/>
              </a:rPr>
              <a:t>ԴԵԼՖԻ ՄԵԹՈԴ</a:t>
            </a:r>
            <a:endParaRPr lang="en-US" sz="3600" b="1" dirty="0">
              <a:solidFill>
                <a:schemeClr val="accent2">
                  <a:lumMod val="75000"/>
                </a:schemeClr>
              </a:solidFill>
              <a:latin typeface="Arial" pitchFamily="34" charset="0"/>
              <a:cs typeface="Arial" pitchFamily="34" charset="0"/>
            </a:endParaRPr>
          </a:p>
        </p:txBody>
      </p:sp>
      <p:sp>
        <p:nvSpPr>
          <p:cNvPr id="3" name="Content Placeholder 2"/>
          <p:cNvSpPr>
            <a:spLocks noGrp="1"/>
          </p:cNvSpPr>
          <p:nvPr>
            <p:ph sz="quarter" idx="1"/>
          </p:nvPr>
        </p:nvSpPr>
        <p:spPr>
          <a:xfrm>
            <a:off x="1066800" y="1752600"/>
            <a:ext cx="7239000" cy="4724400"/>
          </a:xfrm>
        </p:spPr>
        <p:txBody>
          <a:bodyPr>
            <a:normAutofit/>
          </a:bodyPr>
          <a:lstStyle/>
          <a:p>
            <a:pPr lvl="0"/>
            <a:r>
              <a:rPr lang="hy-AM" sz="2000" dirty="0">
                <a:solidFill>
                  <a:srgbClr val="002060"/>
                </a:solidFill>
                <a:latin typeface="Arial" pitchFamily="34" charset="0"/>
                <a:cs typeface="Arial" pitchFamily="34" charset="0"/>
              </a:rPr>
              <a:t>Կշիռա-միավորային մեթոդի (Դելֆիի մեթոդ) </a:t>
            </a:r>
            <a:r>
              <a:rPr lang="hy-AM" sz="2000" dirty="0" smtClean="0">
                <a:solidFill>
                  <a:srgbClr val="002060"/>
                </a:solidFill>
                <a:latin typeface="Arial" pitchFamily="34" charset="0"/>
                <a:cs typeface="Arial" pitchFamily="34" charset="0"/>
              </a:rPr>
              <a:t>ներկայացում</a:t>
            </a:r>
            <a:endParaRPr lang="en-US" sz="2000" dirty="0" smtClean="0">
              <a:solidFill>
                <a:srgbClr val="002060"/>
              </a:solidFill>
              <a:latin typeface="Arial" pitchFamily="34" charset="0"/>
              <a:cs typeface="Arial" pitchFamily="34" charset="0"/>
            </a:endParaRPr>
          </a:p>
          <a:p>
            <a:pPr lvl="0"/>
            <a:endParaRPr lang="en-US" sz="2000" dirty="0">
              <a:solidFill>
                <a:srgbClr val="002060"/>
              </a:solidFill>
              <a:latin typeface="Arial" pitchFamily="34" charset="0"/>
              <a:cs typeface="Arial" pitchFamily="34" charset="0"/>
            </a:endParaRPr>
          </a:p>
          <a:p>
            <a:pPr lvl="0"/>
            <a:r>
              <a:rPr lang="hy-AM" sz="2000" dirty="0">
                <a:solidFill>
                  <a:srgbClr val="002060"/>
                </a:solidFill>
                <a:latin typeface="Arial" pitchFamily="34" charset="0"/>
                <a:cs typeface="Arial" pitchFamily="34" charset="0"/>
              </a:rPr>
              <a:t>Գնահատման չափանիշների </a:t>
            </a:r>
            <a:r>
              <a:rPr lang="hy-AM" sz="2000" dirty="0" smtClean="0">
                <a:solidFill>
                  <a:srgbClr val="002060"/>
                </a:solidFill>
                <a:latin typeface="Arial" pitchFamily="34" charset="0"/>
                <a:cs typeface="Arial" pitchFamily="34" charset="0"/>
              </a:rPr>
              <a:t>որոշում</a:t>
            </a:r>
            <a:endParaRPr lang="en-US" sz="2000" dirty="0" smtClean="0">
              <a:solidFill>
                <a:srgbClr val="002060"/>
              </a:solidFill>
              <a:latin typeface="Arial" pitchFamily="34" charset="0"/>
              <a:cs typeface="Arial" pitchFamily="34" charset="0"/>
            </a:endParaRPr>
          </a:p>
          <a:p>
            <a:pPr lvl="0"/>
            <a:endParaRPr lang="en-US" sz="2000" dirty="0">
              <a:solidFill>
                <a:srgbClr val="002060"/>
              </a:solidFill>
              <a:latin typeface="Arial" pitchFamily="34" charset="0"/>
              <a:cs typeface="Arial" pitchFamily="34" charset="0"/>
            </a:endParaRPr>
          </a:p>
          <a:p>
            <a:pPr lvl="0"/>
            <a:r>
              <a:rPr lang="hy-AM" sz="2000" dirty="0">
                <a:solidFill>
                  <a:srgbClr val="002060"/>
                </a:solidFill>
                <a:latin typeface="Arial" pitchFamily="34" charset="0"/>
                <a:cs typeface="Arial" pitchFamily="34" charset="0"/>
              </a:rPr>
              <a:t>Գնահատման սանդղակի </a:t>
            </a:r>
            <a:r>
              <a:rPr lang="hy-AM" sz="2000" dirty="0" smtClean="0">
                <a:solidFill>
                  <a:srgbClr val="002060"/>
                </a:solidFill>
                <a:latin typeface="Arial" pitchFamily="34" charset="0"/>
                <a:cs typeface="Arial" pitchFamily="34" charset="0"/>
              </a:rPr>
              <a:t>որոշում</a:t>
            </a:r>
            <a:endParaRPr lang="en-US" sz="2000" dirty="0" smtClean="0">
              <a:solidFill>
                <a:srgbClr val="002060"/>
              </a:solidFill>
              <a:latin typeface="Arial" pitchFamily="34" charset="0"/>
              <a:cs typeface="Arial" pitchFamily="34" charset="0"/>
            </a:endParaRPr>
          </a:p>
          <a:p>
            <a:pPr lvl="0"/>
            <a:endParaRPr lang="en-US" sz="2000" dirty="0">
              <a:solidFill>
                <a:srgbClr val="002060"/>
              </a:solidFill>
              <a:latin typeface="Arial" pitchFamily="34" charset="0"/>
              <a:cs typeface="Arial" pitchFamily="34" charset="0"/>
            </a:endParaRPr>
          </a:p>
          <a:p>
            <a:r>
              <a:rPr lang="hy-AM" sz="2000" dirty="0">
                <a:solidFill>
                  <a:srgbClr val="002060"/>
                </a:solidFill>
                <a:latin typeface="Arial" pitchFamily="34" charset="0"/>
                <a:cs typeface="Arial" pitchFamily="34" charset="0"/>
              </a:rPr>
              <a:t>Գնահատման մեթոդի և հաշվարկի բացատրություն՝ կիրառելով համապատասխան ձևաթերթեր։</a:t>
            </a:r>
            <a:endParaRPr lang="en-US" sz="20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34950"/>
            <a:ext cx="8229600" cy="831850"/>
          </a:xfrm>
        </p:spPr>
        <p:txBody>
          <a:bodyPr>
            <a:normAutofit/>
          </a:bodyPr>
          <a:lstStyle/>
          <a:p>
            <a:pPr algn="r" eaLnBrk="1" fontAlgn="auto" hangingPunct="1">
              <a:spcAft>
                <a:spcPts val="0"/>
              </a:spcAft>
              <a:defRPr/>
            </a:pPr>
            <a:r>
              <a:rPr lang="hy-AM" sz="3600" b="1" dirty="0" smtClean="0">
                <a:solidFill>
                  <a:schemeClr val="accent2">
                    <a:lumMod val="75000"/>
                  </a:schemeClr>
                </a:solidFill>
                <a:latin typeface="Arial" pitchFamily="34" charset="0"/>
                <a:cs typeface="Arial" pitchFamily="34" charset="0"/>
              </a:rPr>
              <a:t>Ի</a:t>
            </a:r>
            <a:r>
              <a:rPr lang="hy-AM" sz="3600" b="1" dirty="0">
                <a:solidFill>
                  <a:schemeClr val="accent2">
                    <a:lumMod val="75000"/>
                  </a:schemeClr>
                </a:solidFill>
                <a:latin typeface="Arial" pitchFamily="34" charset="0"/>
                <a:cs typeface="Arial" pitchFamily="34" charset="0"/>
              </a:rPr>
              <a:t>՞</a:t>
            </a:r>
            <a:r>
              <a:rPr lang="hy-AM" sz="3600" b="1" dirty="0" smtClean="0">
                <a:solidFill>
                  <a:schemeClr val="accent2">
                    <a:lumMod val="75000"/>
                  </a:schemeClr>
                </a:solidFill>
                <a:latin typeface="Arial" pitchFamily="34" charset="0"/>
                <a:cs typeface="Arial" pitchFamily="34" charset="0"/>
              </a:rPr>
              <a:t>ՆՉ Է ԴԵԼՖԻ ՄԵԹՈԴԸ</a:t>
            </a:r>
            <a:endParaRPr lang="en-US" sz="3600" b="1" dirty="0">
              <a:solidFill>
                <a:schemeClr val="accent2">
                  <a:lumMod val="75000"/>
                </a:schemeClr>
              </a:solidFill>
              <a:latin typeface="Arial" pitchFamily="34" charset="0"/>
              <a:cs typeface="Arial" pitchFamily="34" charset="0"/>
            </a:endParaRPr>
          </a:p>
        </p:txBody>
      </p:sp>
      <p:sp>
        <p:nvSpPr>
          <p:cNvPr id="3" name="Content Placeholder 2"/>
          <p:cNvSpPr>
            <a:spLocks noGrp="1"/>
          </p:cNvSpPr>
          <p:nvPr>
            <p:ph sz="quarter" idx="1"/>
          </p:nvPr>
        </p:nvSpPr>
        <p:spPr>
          <a:xfrm>
            <a:off x="533400" y="1371600"/>
            <a:ext cx="8153400" cy="4724400"/>
          </a:xfrm>
        </p:spPr>
        <p:txBody>
          <a:bodyPr>
            <a:normAutofit/>
          </a:bodyPr>
          <a:lstStyle/>
          <a:p>
            <a:pPr marL="0" indent="0" eaLnBrk="1" fontAlgn="auto" hangingPunct="1">
              <a:spcBef>
                <a:spcPts val="580"/>
              </a:spcBef>
              <a:spcAft>
                <a:spcPts val="0"/>
              </a:spcAft>
              <a:buFont typeface="Wingdings 2" pitchFamily="18" charset="2"/>
              <a:buNone/>
              <a:defRPr/>
            </a:pPr>
            <a:r>
              <a:rPr lang="hy-AM" sz="2000" dirty="0" smtClean="0">
                <a:solidFill>
                  <a:srgbClr val="002060"/>
                </a:solidFill>
                <a:latin typeface="Arial" pitchFamily="34" charset="0"/>
                <a:cs typeface="Arial" pitchFamily="34" charset="0"/>
              </a:rPr>
              <a:t>Դելֆի մեթոդը կառուցակարգված հաղորդակցման տեխնիկա է </a:t>
            </a:r>
            <a:r>
              <a:rPr lang="en-GB" sz="2000" dirty="0" smtClean="0">
                <a:solidFill>
                  <a:srgbClr val="002060"/>
                </a:solidFill>
                <a:latin typeface="Arial" pitchFamily="34" charset="0"/>
                <a:cs typeface="Arial" pitchFamily="34" charset="0"/>
              </a:rPr>
              <a:t>(</a:t>
            </a:r>
            <a:r>
              <a:rPr lang="hy-AM" sz="2000" dirty="0" smtClean="0">
                <a:solidFill>
                  <a:srgbClr val="002060"/>
                </a:solidFill>
                <a:latin typeface="Arial" pitchFamily="34" charset="0"/>
                <a:cs typeface="Arial" pitchFamily="34" charset="0"/>
              </a:rPr>
              <a:t>գործիք</a:t>
            </a:r>
            <a:r>
              <a:rPr lang="en-GB" sz="2000" dirty="0" smtClean="0">
                <a:solidFill>
                  <a:srgbClr val="002060"/>
                </a:solidFill>
                <a:latin typeface="Arial" pitchFamily="34" charset="0"/>
                <a:cs typeface="Arial" pitchFamily="34" charset="0"/>
              </a:rPr>
              <a:t>)</a:t>
            </a:r>
            <a:r>
              <a:rPr lang="hy-AM" sz="2000" dirty="0" smtClean="0">
                <a:solidFill>
                  <a:srgbClr val="002060"/>
                </a:solidFill>
                <a:latin typeface="Arial" pitchFamily="34" charset="0"/>
                <a:cs typeface="Arial" pitchFamily="34" charset="0"/>
              </a:rPr>
              <a:t>, որը մշակվել է որպես ինտերակտիվ կանխատեսման մեթոդ՝ հենված էքսպերտների հավաքական մտքի վրա։</a:t>
            </a:r>
            <a:endParaRPr lang="en-US" sz="2000" dirty="0" smtClean="0">
              <a:solidFill>
                <a:srgbClr val="002060"/>
              </a:solidFill>
              <a:latin typeface="Arial" pitchFamily="34" charset="0"/>
              <a:cs typeface="Arial" pitchFamily="34" charset="0"/>
            </a:endParaRPr>
          </a:p>
          <a:p>
            <a:pPr marL="0" indent="0" eaLnBrk="1" fontAlgn="auto" hangingPunct="1">
              <a:spcBef>
                <a:spcPts val="580"/>
              </a:spcBef>
              <a:spcAft>
                <a:spcPts val="0"/>
              </a:spcAft>
              <a:buFont typeface="Wingdings 2" pitchFamily="18" charset="2"/>
              <a:buNone/>
              <a:defRPr/>
            </a:pPr>
            <a:endParaRPr lang="hy-AM" sz="2000" dirty="0" smtClean="0">
              <a:solidFill>
                <a:srgbClr val="002060"/>
              </a:solidFill>
              <a:latin typeface="Arial" pitchFamily="34" charset="0"/>
              <a:cs typeface="Arial" pitchFamily="34" charset="0"/>
            </a:endParaRPr>
          </a:p>
          <a:p>
            <a:pPr marL="0" indent="0" eaLnBrk="1" fontAlgn="auto" hangingPunct="1">
              <a:spcBef>
                <a:spcPts val="580"/>
              </a:spcBef>
              <a:spcAft>
                <a:spcPts val="0"/>
              </a:spcAft>
              <a:buFont typeface="Wingdings 2" pitchFamily="18" charset="2"/>
              <a:buNone/>
              <a:defRPr/>
            </a:pPr>
            <a:r>
              <a:rPr lang="hy-AM" sz="2000" dirty="0" smtClean="0">
                <a:solidFill>
                  <a:srgbClr val="002060"/>
                </a:solidFill>
                <a:latin typeface="Arial" pitchFamily="34" charset="0"/>
                <a:cs typeface="Arial" pitchFamily="34" charset="0"/>
              </a:rPr>
              <a:t>Դելֆի մեթոդը մեծապես կիրառվում է որպես կոլեկտիվ ինտելեկտ, այսինքն՝ խմբի ինտելեկտ կամ միմյանց հետ կիսված/փոխանակված ինտելեկտ, որը ստեղծվում է․</a:t>
            </a:r>
            <a:endParaRPr lang="en-US" sz="2000" dirty="0" smtClean="0">
              <a:solidFill>
                <a:srgbClr val="002060"/>
              </a:solidFill>
              <a:latin typeface="Arial" pitchFamily="34" charset="0"/>
              <a:cs typeface="Arial" pitchFamily="34" charset="0"/>
            </a:endParaRPr>
          </a:p>
          <a:p>
            <a:pPr marL="0" indent="0" eaLnBrk="1" fontAlgn="auto" hangingPunct="1">
              <a:spcBef>
                <a:spcPts val="580"/>
              </a:spcBef>
              <a:spcAft>
                <a:spcPts val="0"/>
              </a:spcAft>
              <a:buFont typeface="Wingdings 2" pitchFamily="18" charset="2"/>
              <a:buNone/>
              <a:defRPr/>
            </a:pPr>
            <a:endParaRPr lang="hy-AM" sz="2000" dirty="0" smtClean="0">
              <a:solidFill>
                <a:srgbClr val="002060"/>
              </a:solidFill>
              <a:latin typeface="Arial" pitchFamily="34" charset="0"/>
              <a:cs typeface="Arial" pitchFamily="34" charset="0"/>
            </a:endParaRPr>
          </a:p>
          <a:p>
            <a:pPr eaLnBrk="1" fontAlgn="auto" hangingPunct="1">
              <a:spcBef>
                <a:spcPts val="580"/>
              </a:spcBef>
              <a:spcAft>
                <a:spcPts val="0"/>
              </a:spcAft>
              <a:buFont typeface="Arial" panose="020B0604020202020204" pitchFamily="34" charset="0"/>
              <a:buChar char="•"/>
              <a:defRPr/>
            </a:pPr>
            <a:r>
              <a:rPr lang="hy-AM" sz="2000" dirty="0" smtClean="0">
                <a:solidFill>
                  <a:srgbClr val="002060"/>
                </a:solidFill>
                <a:latin typeface="Arial" pitchFamily="34" charset="0"/>
                <a:cs typeface="Arial" pitchFamily="34" charset="0"/>
              </a:rPr>
              <a:t>համագործակցության, համատեղ ջանքերի,</a:t>
            </a:r>
          </a:p>
          <a:p>
            <a:pPr eaLnBrk="1" fontAlgn="auto" hangingPunct="1">
              <a:spcBef>
                <a:spcPts val="580"/>
              </a:spcBef>
              <a:spcAft>
                <a:spcPts val="0"/>
              </a:spcAft>
              <a:buFont typeface="Arial" panose="020B0604020202020204" pitchFamily="34" charset="0"/>
              <a:buChar char="•"/>
              <a:defRPr/>
            </a:pPr>
            <a:r>
              <a:rPr lang="hy-AM" sz="2000" dirty="0" smtClean="0">
                <a:solidFill>
                  <a:srgbClr val="002060"/>
                </a:solidFill>
                <a:latin typeface="Arial" pitchFamily="34" charset="0"/>
                <a:cs typeface="Arial" pitchFamily="34" charset="0"/>
              </a:rPr>
              <a:t>բազմաթիվ անձանց մտքի մրցակցության արդյունքում և,</a:t>
            </a:r>
          </a:p>
          <a:p>
            <a:pPr eaLnBrk="1" fontAlgn="auto" hangingPunct="1">
              <a:spcBef>
                <a:spcPts val="580"/>
              </a:spcBef>
              <a:spcAft>
                <a:spcPts val="0"/>
              </a:spcAft>
              <a:buFont typeface="Arial" panose="020B0604020202020204" pitchFamily="34" charset="0"/>
              <a:buChar char="•"/>
              <a:defRPr/>
            </a:pPr>
            <a:r>
              <a:rPr lang="hy-AM" sz="2000" dirty="0" smtClean="0">
                <a:solidFill>
                  <a:srgbClr val="002060"/>
                </a:solidFill>
                <a:latin typeface="Arial" pitchFamily="34" charset="0"/>
                <a:cs typeface="Arial" pitchFamily="34" charset="0"/>
              </a:rPr>
              <a:t>որի նպատակն է որոշումների կայացման գործում հասնել կոնսենսուսի։</a:t>
            </a:r>
          </a:p>
          <a:p>
            <a:pPr marL="0" indent="0" eaLnBrk="1" fontAlgn="auto" hangingPunct="1">
              <a:spcBef>
                <a:spcPts val="580"/>
              </a:spcBef>
              <a:spcAft>
                <a:spcPts val="0"/>
              </a:spcAft>
              <a:buFont typeface="Wingdings 2"/>
              <a:buNone/>
              <a:defRPr/>
            </a:pPr>
            <a:endParaRPr lang="en-US" sz="2000" dirty="0" smtClean="0">
              <a:solidFill>
                <a:schemeClr val="tx2">
                  <a:lumMod val="75000"/>
                </a:schemeClr>
              </a:solidFill>
              <a:latin typeface="Arial" pitchFamily="34" charset="0"/>
              <a:cs typeface="Arial" pitchFamily="34" charset="0"/>
            </a:endParaRPr>
          </a:p>
        </p:txBody>
      </p:sp>
    </p:spTree>
    <p:extLst>
      <p:ext uri="{BB962C8B-B14F-4D97-AF65-F5344CB8AC3E}">
        <p14:creationId xmlns:p14="http://schemas.microsoft.com/office/powerpoint/2010/main" val="2674833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rtlCol="0">
            <a:normAutofit/>
          </a:bodyPr>
          <a:lstStyle/>
          <a:p>
            <a:pPr algn="r" eaLnBrk="1" fontAlgn="auto" hangingPunct="1">
              <a:spcAft>
                <a:spcPts val="0"/>
              </a:spcAft>
              <a:defRPr/>
            </a:pPr>
            <a:r>
              <a:rPr lang="hy-AM" sz="3200" b="1" dirty="0" smtClean="0">
                <a:solidFill>
                  <a:schemeClr val="accent2">
                    <a:lumMod val="75000"/>
                  </a:schemeClr>
                </a:solidFill>
                <a:latin typeface="Arial" pitchFamily="34" charset="0"/>
                <a:cs typeface="Arial" pitchFamily="34" charset="0"/>
              </a:rPr>
              <a:t>Ի՞ՆՉ Է ԴԵԼՖԻ ԽՈՒՄԲԸ</a:t>
            </a:r>
            <a:endParaRPr lang="en-US" sz="3200" b="1" dirty="0" smtClean="0">
              <a:solidFill>
                <a:schemeClr val="accent2">
                  <a:lumMod val="75000"/>
                </a:schemeClr>
              </a:solidFill>
              <a:latin typeface="Arial" pitchFamily="34" charset="0"/>
              <a:cs typeface="Arial" pitchFamily="34" charset="0"/>
            </a:endParaRPr>
          </a:p>
        </p:txBody>
      </p:sp>
      <p:sp>
        <p:nvSpPr>
          <p:cNvPr id="8195" name="Content Placeholder 2"/>
          <p:cNvSpPr>
            <a:spLocks noGrp="1"/>
          </p:cNvSpPr>
          <p:nvPr>
            <p:ph sz="quarter" idx="1"/>
          </p:nvPr>
        </p:nvSpPr>
        <p:spPr>
          <a:xfrm>
            <a:off x="1219200" y="1447800"/>
            <a:ext cx="7086600" cy="5029200"/>
          </a:xfrm>
        </p:spPr>
        <p:txBody>
          <a:bodyPr/>
          <a:lstStyle/>
          <a:p>
            <a:pPr marL="0" indent="0" eaLnBrk="1" hangingPunct="1">
              <a:buFont typeface="Wingdings 2" pitchFamily="18" charset="2"/>
              <a:buNone/>
              <a:defRPr/>
            </a:pPr>
            <a:r>
              <a:rPr lang="hy-AM" altLang="en-US" sz="2000" dirty="0" smtClean="0">
                <a:solidFill>
                  <a:srgbClr val="003768"/>
                </a:solidFill>
                <a:latin typeface="Arial" pitchFamily="34" charset="0"/>
                <a:cs typeface="Arial" pitchFamily="34" charset="0"/>
              </a:rPr>
              <a:t>Դելֆի խմբի անդամներն ընտրվում են, որովհետև նրանք փորձագետներ կամ մասնագետներ են կամ ունեն խնդրո առարկա հարցի վերաբերյալ </a:t>
            </a:r>
            <a:r>
              <a:rPr lang="hy-AM" altLang="en-US" sz="2000" b="1" dirty="0" smtClean="0">
                <a:solidFill>
                  <a:srgbClr val="003768"/>
                </a:solidFill>
                <a:latin typeface="Arial" pitchFamily="34" charset="0"/>
                <a:cs typeface="Arial" pitchFamily="34" charset="0"/>
              </a:rPr>
              <a:t>բավարար գիտելիք կամ տեղեկություններ։</a:t>
            </a:r>
            <a:endParaRPr lang="en-US" altLang="en-US" sz="2000" b="1" dirty="0" smtClean="0">
              <a:solidFill>
                <a:srgbClr val="003768"/>
              </a:solidFill>
              <a:latin typeface="Arial" pitchFamily="34" charset="0"/>
              <a:cs typeface="Arial" pitchFamily="34" charset="0"/>
            </a:endParaRPr>
          </a:p>
          <a:p>
            <a:pPr marL="0" indent="0" eaLnBrk="1" hangingPunct="1">
              <a:buFont typeface="Wingdings 2" pitchFamily="18" charset="2"/>
              <a:buNone/>
              <a:defRPr/>
            </a:pPr>
            <a:endParaRPr lang="en-US" altLang="en-US" sz="2000" b="1" dirty="0" smtClean="0">
              <a:solidFill>
                <a:srgbClr val="003768"/>
              </a:solidFill>
              <a:latin typeface="Arial" pitchFamily="34" charset="0"/>
              <a:cs typeface="Arial" pitchFamily="34" charset="0"/>
            </a:endParaRPr>
          </a:p>
          <a:p>
            <a:pPr eaLnBrk="1" hangingPunct="1">
              <a:defRPr/>
            </a:pPr>
            <a:r>
              <a:rPr lang="hy-AM" altLang="en-US" sz="2000" dirty="0">
                <a:solidFill>
                  <a:srgbClr val="002060"/>
                </a:solidFill>
                <a:latin typeface="Arial" pitchFamily="34" charset="0"/>
                <a:cs typeface="Arial" pitchFamily="34" charset="0"/>
              </a:rPr>
              <a:t>Խմբի անդամները չեն հանդիպում դեմ առ դեմ</a:t>
            </a:r>
            <a:r>
              <a:rPr lang="en-US" altLang="en-US" sz="2000" dirty="0">
                <a:solidFill>
                  <a:srgbClr val="002060"/>
                </a:solidFill>
                <a:latin typeface="Arial" pitchFamily="34" charset="0"/>
                <a:cs typeface="Arial" pitchFamily="34" charset="0"/>
              </a:rPr>
              <a:t>, </a:t>
            </a:r>
            <a:r>
              <a:rPr lang="hy-AM" altLang="en-US" sz="2000" dirty="0" smtClean="0">
                <a:solidFill>
                  <a:srgbClr val="002060"/>
                </a:solidFill>
                <a:latin typeface="Arial" pitchFamily="34" charset="0"/>
                <a:cs typeface="Arial" pitchFamily="34" charset="0"/>
              </a:rPr>
              <a:t>աշխատում</a:t>
            </a:r>
            <a:r>
              <a:rPr lang="en-US" altLang="en-US" sz="2000" dirty="0" smtClean="0">
                <a:solidFill>
                  <a:srgbClr val="002060"/>
                </a:solidFill>
                <a:latin typeface="Arial" pitchFamily="34" charset="0"/>
                <a:cs typeface="Arial" pitchFamily="34" charset="0"/>
              </a:rPr>
              <a:t> </a:t>
            </a:r>
            <a:r>
              <a:rPr lang="hy-AM" altLang="en-US" sz="2000" dirty="0" smtClean="0">
                <a:solidFill>
                  <a:srgbClr val="002060"/>
                </a:solidFill>
                <a:latin typeface="Arial" pitchFamily="34" charset="0"/>
                <a:cs typeface="Arial" pitchFamily="34" charset="0"/>
              </a:rPr>
              <a:t>են </a:t>
            </a:r>
            <a:r>
              <a:rPr lang="hy-AM" altLang="en-US" sz="2000" dirty="0">
                <a:solidFill>
                  <a:srgbClr val="002060"/>
                </a:solidFill>
                <a:latin typeface="Arial" pitchFamily="34" charset="0"/>
                <a:cs typeface="Arial" pitchFamily="34" charset="0"/>
              </a:rPr>
              <a:t>առանձին։</a:t>
            </a:r>
          </a:p>
          <a:p>
            <a:pPr eaLnBrk="1" hangingPunct="1">
              <a:defRPr/>
            </a:pPr>
            <a:r>
              <a:rPr lang="hy-AM" altLang="en-US" sz="2000" dirty="0">
                <a:solidFill>
                  <a:srgbClr val="002060"/>
                </a:solidFill>
                <a:latin typeface="Arial" pitchFamily="34" charset="0"/>
                <a:cs typeface="Arial" pitchFamily="34" charset="0"/>
              </a:rPr>
              <a:t>Ամբողջ պրոցեսը, սովորաբար, կատարվում է գրավոր ընթացակարգով։ </a:t>
            </a:r>
          </a:p>
          <a:p>
            <a:pPr eaLnBrk="1" hangingPunct="1">
              <a:defRPr/>
            </a:pPr>
            <a:r>
              <a:rPr lang="hy-AM" altLang="en-US" sz="2000" dirty="0">
                <a:solidFill>
                  <a:srgbClr val="002060"/>
                </a:solidFill>
                <a:latin typeface="Arial" pitchFamily="34" charset="0"/>
                <a:cs typeface="Arial" pitchFamily="34" charset="0"/>
              </a:rPr>
              <a:t>Յուրաքանչյուր մասնակցի անձնական կարծիքը կարևոր է վերջնական որոշում կայացնելու համար։</a:t>
            </a:r>
            <a:endParaRPr lang="en-US" altLang="en-US" sz="2000" dirty="0">
              <a:solidFill>
                <a:srgbClr val="002060"/>
              </a:solidFill>
              <a:latin typeface="Arial" pitchFamily="34" charset="0"/>
              <a:cs typeface="Arial" pitchFamily="34" charset="0"/>
            </a:endParaRPr>
          </a:p>
          <a:p>
            <a:pPr eaLnBrk="1" hangingPunct="1">
              <a:defRPr/>
            </a:pPr>
            <a:r>
              <a:rPr lang="hy-AM" altLang="en-US" sz="2000" dirty="0">
                <a:solidFill>
                  <a:srgbClr val="002060"/>
                </a:solidFill>
                <a:latin typeface="Arial" pitchFamily="34" charset="0"/>
                <a:cs typeface="Arial" pitchFamily="34" charset="0"/>
              </a:rPr>
              <a:t>Պրոցեսը համակարգվում և վերահսկվում է ֆասիլիտատորի կողմից։</a:t>
            </a:r>
          </a:p>
          <a:p>
            <a:pPr eaLnBrk="1" hangingPunct="1">
              <a:defRPr/>
            </a:pPr>
            <a:endParaRPr lang="hy-AM" altLang="en-US" sz="2000" dirty="0">
              <a:solidFill>
                <a:srgbClr val="002060"/>
              </a:solidFill>
              <a:latin typeface="Arial" pitchFamily="34" charset="0"/>
              <a:cs typeface="Arial" pitchFamily="34" charset="0"/>
            </a:endParaRPr>
          </a:p>
          <a:p>
            <a:pPr eaLnBrk="1" hangingPunct="1">
              <a:buFont typeface="Arial" panose="020B0604020202020204" pitchFamily="34" charset="0"/>
              <a:buChar char="•"/>
              <a:defRPr/>
            </a:pPr>
            <a:endParaRPr lang="en-US" altLang="en-US" sz="2000" dirty="0" smtClean="0">
              <a:solidFill>
                <a:srgbClr val="003768"/>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15962"/>
          </a:xfrm>
        </p:spPr>
        <p:txBody>
          <a:bodyPr rtlCol="0">
            <a:normAutofit/>
          </a:bodyPr>
          <a:lstStyle/>
          <a:p>
            <a:pPr algn="r" eaLnBrk="1" fontAlgn="auto" hangingPunct="1">
              <a:spcAft>
                <a:spcPts val="0"/>
              </a:spcAft>
              <a:defRPr/>
            </a:pPr>
            <a:r>
              <a:rPr lang="hy-AM" sz="3200" b="1" dirty="0" smtClean="0">
                <a:solidFill>
                  <a:schemeClr val="accent2">
                    <a:lumMod val="75000"/>
                  </a:schemeClr>
                </a:solidFill>
                <a:latin typeface="Arial" pitchFamily="34" charset="0"/>
                <a:cs typeface="Arial" pitchFamily="34" charset="0"/>
              </a:rPr>
              <a:t>ՊԱՏՄԱԿԱՆ ԱԿՆԱՐԿ</a:t>
            </a:r>
            <a:endParaRPr lang="en-US" sz="3200" b="1" dirty="0" smtClean="0">
              <a:solidFill>
                <a:schemeClr val="accent2">
                  <a:lumMod val="75000"/>
                </a:schemeClr>
              </a:solidFill>
              <a:latin typeface="Arial" pitchFamily="34" charset="0"/>
              <a:cs typeface="Arial" pitchFamily="34" charset="0"/>
            </a:endParaRPr>
          </a:p>
        </p:txBody>
      </p:sp>
      <p:sp>
        <p:nvSpPr>
          <p:cNvPr id="3" name="Content Placeholder 2"/>
          <p:cNvSpPr>
            <a:spLocks noGrp="1"/>
          </p:cNvSpPr>
          <p:nvPr>
            <p:ph sz="quarter" idx="1"/>
          </p:nvPr>
        </p:nvSpPr>
        <p:spPr>
          <a:xfrm>
            <a:off x="685800" y="1066800"/>
            <a:ext cx="8001000" cy="4038600"/>
          </a:xfrm>
        </p:spPr>
        <p:txBody>
          <a:bodyPr/>
          <a:lstStyle/>
          <a:p>
            <a:pPr marL="0" indent="0" algn="just" eaLnBrk="1" hangingPunct="1">
              <a:buNone/>
              <a:defRPr/>
            </a:pPr>
            <a:r>
              <a:rPr lang="hy-AM" sz="2000" b="1" dirty="0">
                <a:solidFill>
                  <a:srgbClr val="002060"/>
                </a:solidFill>
                <a:latin typeface="Arial" pitchFamily="34" charset="0"/>
                <a:cs typeface="Arial" pitchFamily="34" charset="0"/>
              </a:rPr>
              <a:t>Դելֆի</a:t>
            </a:r>
            <a:r>
              <a:rPr lang="hy-AM" sz="2000" dirty="0">
                <a:solidFill>
                  <a:srgbClr val="002060"/>
                </a:solidFill>
                <a:latin typeface="Arial" pitchFamily="34" charset="0"/>
                <a:cs typeface="Arial" pitchFamily="34" charset="0"/>
              </a:rPr>
              <a:t> (հուն.՝ </a:t>
            </a:r>
            <a:r>
              <a:rPr lang="el-GR" sz="2000" dirty="0">
                <a:solidFill>
                  <a:srgbClr val="002060"/>
                </a:solidFill>
                <a:latin typeface="Arial" pitchFamily="34" charset="0"/>
                <a:cs typeface="Arial" pitchFamily="34" charset="0"/>
              </a:rPr>
              <a:t>Δελφοί), </a:t>
            </a:r>
            <a:r>
              <a:rPr lang="hy-AM" sz="2000" dirty="0">
                <a:solidFill>
                  <a:srgbClr val="002060"/>
                </a:solidFill>
                <a:latin typeface="Arial" pitchFamily="34" charset="0"/>
                <a:cs typeface="Arial" pitchFamily="34" charset="0"/>
              </a:rPr>
              <a:t>համահելլեն կրոնական կենտրոն </a:t>
            </a:r>
            <a:r>
              <a:rPr lang="hy-AM" sz="2000" dirty="0" smtClean="0">
                <a:solidFill>
                  <a:srgbClr val="002060"/>
                </a:solidFill>
                <a:latin typeface="Arial" pitchFamily="34" charset="0"/>
                <a:cs typeface="Arial" pitchFamily="34" charset="0"/>
              </a:rPr>
              <a:t>էր Փոկիսում</a:t>
            </a:r>
            <a:r>
              <a:rPr lang="hy-AM" sz="2000" dirty="0">
                <a:solidFill>
                  <a:srgbClr val="002060"/>
                </a:solidFill>
                <a:latin typeface="Arial" pitchFamily="34" charset="0"/>
                <a:cs typeface="Arial" pitchFamily="34" charset="0"/>
              </a:rPr>
              <a:t>, Պառնասոս լեռան ստորոտում, հայտնի իր պատգամատնով և Ապոլլոնի տաճարով։ </a:t>
            </a:r>
            <a:endParaRPr lang="en-US" sz="2000" dirty="0">
              <a:solidFill>
                <a:srgbClr val="002060"/>
              </a:solidFill>
              <a:latin typeface="Arial" pitchFamily="34" charset="0"/>
              <a:cs typeface="Arial" pitchFamily="34" charset="0"/>
            </a:endParaRPr>
          </a:p>
          <a:p>
            <a:pPr marL="0" indent="0" algn="just" eaLnBrk="1" hangingPunct="1">
              <a:buNone/>
              <a:defRPr/>
            </a:pPr>
            <a:endParaRPr lang="hy-AM" altLang="en-US" sz="900" dirty="0" smtClean="0">
              <a:solidFill>
                <a:srgbClr val="002060"/>
              </a:solidFill>
              <a:latin typeface="Arial" pitchFamily="34" charset="0"/>
              <a:cs typeface="Arial" pitchFamily="34" charset="0"/>
            </a:endParaRPr>
          </a:p>
          <a:p>
            <a:pPr marL="0" indent="0" algn="just" eaLnBrk="1" hangingPunct="1">
              <a:buNone/>
              <a:defRPr/>
            </a:pPr>
            <a:r>
              <a:rPr lang="hy-AM" altLang="en-US" sz="2000" dirty="0" smtClean="0">
                <a:solidFill>
                  <a:srgbClr val="002060"/>
                </a:solidFill>
                <a:latin typeface="Arial" pitchFamily="34" charset="0"/>
                <a:cs typeface="Arial" pitchFamily="34" charset="0"/>
              </a:rPr>
              <a:t>Մեթոդն </a:t>
            </a:r>
            <a:r>
              <a:rPr lang="hy-AM" altLang="en-US" sz="2000" dirty="0">
                <a:solidFill>
                  <a:srgbClr val="002060"/>
                </a:solidFill>
                <a:latin typeface="Arial" pitchFamily="34" charset="0"/>
                <a:cs typeface="Arial" pitchFamily="34" charset="0"/>
              </a:rPr>
              <a:t>իր անունը ստացել է ի պատիվ այս քաղաքի՝ հաշվի առնելով </a:t>
            </a:r>
            <a:r>
              <a:rPr lang="hy-AM" altLang="en-US" sz="2000" dirty="0">
                <a:solidFill>
                  <a:schemeClr val="accent2"/>
                </a:solidFill>
                <a:latin typeface="Arial" pitchFamily="34" charset="0"/>
                <a:cs typeface="Arial" pitchFamily="34" charset="0"/>
              </a:rPr>
              <a:t>ճանապարհների խաչաձևման վրա վերջինիս շահավետ դիրքը։</a:t>
            </a:r>
            <a:r>
              <a:rPr lang="en-GB" altLang="en-US" sz="2000" dirty="0">
                <a:solidFill>
                  <a:schemeClr val="accent2"/>
                </a:solidFill>
                <a:latin typeface="Arial" pitchFamily="34" charset="0"/>
                <a:cs typeface="Arial" pitchFamily="34" charset="0"/>
              </a:rPr>
              <a:t> </a:t>
            </a:r>
            <a:endParaRPr lang="hy-AM" altLang="en-US" sz="2000" dirty="0">
              <a:solidFill>
                <a:schemeClr val="accent2"/>
              </a:solidFill>
              <a:latin typeface="Arial" pitchFamily="34" charset="0"/>
              <a:cs typeface="Arial" pitchFamily="34" charset="0"/>
            </a:endParaRPr>
          </a:p>
          <a:p>
            <a:pPr marL="0" indent="0" eaLnBrk="1" hangingPunct="1">
              <a:buFont typeface="Wingdings 2" pitchFamily="18" charset="2"/>
              <a:buNone/>
              <a:defRPr/>
            </a:pPr>
            <a:endParaRPr lang="hy-AM" altLang="en-US" sz="700" dirty="0" smtClean="0">
              <a:solidFill>
                <a:srgbClr val="002060"/>
              </a:solidFill>
              <a:latin typeface="Arial" pitchFamily="34" charset="0"/>
              <a:cs typeface="Arial" pitchFamily="34" charset="0"/>
            </a:endParaRPr>
          </a:p>
          <a:p>
            <a:pPr marL="0" indent="0" eaLnBrk="1" hangingPunct="1">
              <a:buFont typeface="Wingdings 2" pitchFamily="18" charset="2"/>
              <a:buNone/>
              <a:defRPr/>
            </a:pPr>
            <a:r>
              <a:rPr lang="hy-AM" altLang="en-US" sz="2000" dirty="0" smtClean="0">
                <a:solidFill>
                  <a:srgbClr val="002060"/>
                </a:solidFill>
                <a:latin typeface="Arial" pitchFamily="34" charset="0"/>
                <a:cs typeface="Arial" pitchFamily="34" charset="0"/>
              </a:rPr>
              <a:t>Դելֆին՝ որպես գնահատման գործիք, ներմուծվել է 1953թ․ Օլաֆ Հելմերի և Նորման Դալքեյի կողմից այդ ժամանակներում հայտնի </a:t>
            </a:r>
            <a:r>
              <a:rPr lang="en-GB" altLang="en-US" sz="2000" dirty="0" smtClean="0">
                <a:solidFill>
                  <a:srgbClr val="002060"/>
                </a:solidFill>
                <a:latin typeface="Arial" pitchFamily="34" charset="0"/>
                <a:cs typeface="Arial" pitchFamily="34" charset="0"/>
              </a:rPr>
              <a:t>RAND</a:t>
            </a:r>
            <a:r>
              <a:rPr lang="hy-AM" altLang="en-US" sz="2000" dirty="0" smtClean="0">
                <a:solidFill>
                  <a:srgbClr val="002060"/>
                </a:solidFill>
                <a:latin typeface="Arial" pitchFamily="34" charset="0"/>
                <a:cs typeface="Arial" pitchFamily="34" charset="0"/>
              </a:rPr>
              <a:t> կորպորացիայում սպեցիֆիկ ռազմական պրոբլեմները հասցեագրելու համար։</a:t>
            </a:r>
            <a:endParaRPr lang="en-US" altLang="en-US" sz="2000" dirty="0" smtClean="0">
              <a:solidFill>
                <a:srgbClr val="002060"/>
              </a:solidFill>
              <a:latin typeface="Arial" pitchFamily="34" charset="0"/>
              <a:cs typeface="Arial" pitchFamily="34" charset="0"/>
            </a:endParaRPr>
          </a:p>
          <a:p>
            <a:pPr marL="0" indent="0" eaLnBrk="1" hangingPunct="1">
              <a:buFont typeface="Wingdings 2" pitchFamily="18" charset="2"/>
              <a:buNone/>
              <a:defRPr/>
            </a:pPr>
            <a:endParaRPr lang="en-US" altLang="en-US" sz="100" dirty="0">
              <a:solidFill>
                <a:srgbClr val="002060"/>
              </a:solidFill>
              <a:latin typeface="Arial" pitchFamily="34" charset="0"/>
              <a:cs typeface="Arial" pitchFamily="34" charset="0"/>
            </a:endParaRPr>
          </a:p>
          <a:p>
            <a:pPr marL="0" indent="0" eaLnBrk="1" hangingPunct="1">
              <a:buFont typeface="Wingdings 2" pitchFamily="18" charset="2"/>
              <a:buNone/>
              <a:defRPr/>
            </a:pPr>
            <a:r>
              <a:rPr lang="hy-AM" altLang="en-US" sz="2000" dirty="0" smtClean="0">
                <a:solidFill>
                  <a:srgbClr val="002060"/>
                </a:solidFill>
                <a:latin typeface="Arial" pitchFamily="34" charset="0"/>
                <a:cs typeface="Arial" pitchFamily="34" charset="0"/>
              </a:rPr>
              <a:t>Դելֆի մեթոդը ներկայում կիրառվում է բիզնեսում, կրթության և սոցիոլոգիայի մեջ։</a:t>
            </a:r>
            <a:endParaRPr lang="en-US" altLang="en-US" sz="2000" dirty="0" smtClean="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73063" y="228600"/>
            <a:ext cx="8229600" cy="838200"/>
          </a:xfrm>
        </p:spPr>
        <p:txBody>
          <a:bodyPr/>
          <a:lstStyle/>
          <a:p>
            <a:pPr algn="r" eaLnBrk="1" hangingPunct="1"/>
            <a:r>
              <a:rPr lang="hy-AM" sz="3200" b="1" dirty="0" smtClean="0">
                <a:solidFill>
                  <a:schemeClr val="accent2"/>
                </a:solidFill>
                <a:latin typeface="Arial" pitchFamily="34" charset="0"/>
                <a:cs typeface="Arial" pitchFamily="34" charset="0"/>
              </a:rPr>
              <a:t>ԻՐԱՏԵՍԱԿԱՆ ԼԻՆԵԼԸ</a:t>
            </a:r>
            <a:endParaRPr lang="en-US" sz="3200" b="1" dirty="0" smtClean="0">
              <a:solidFill>
                <a:schemeClr val="accent2"/>
              </a:solidFill>
              <a:latin typeface="Arial" pitchFamily="34" charset="0"/>
              <a:cs typeface="Arial" pitchFamily="34" charset="0"/>
            </a:endParaRPr>
          </a:p>
        </p:txBody>
      </p:sp>
      <p:sp>
        <p:nvSpPr>
          <p:cNvPr id="12291" name="Rechthoek 3"/>
          <p:cNvSpPr>
            <a:spLocks noChangeArrowheads="1"/>
          </p:cNvSpPr>
          <p:nvPr/>
        </p:nvSpPr>
        <p:spPr bwMode="auto">
          <a:xfrm>
            <a:off x="1371600" y="1676400"/>
            <a:ext cx="7162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ts val="575"/>
              </a:spcBef>
              <a:buClr>
                <a:schemeClr val="accent1"/>
              </a:buClr>
              <a:buSzPct val="85000"/>
              <a:buFont typeface="Wingdings 2"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fontAlgn="base">
              <a:spcBef>
                <a:spcPts val="375"/>
              </a:spcBef>
              <a:spcAft>
                <a:spcPct val="0"/>
              </a:spcAft>
              <a:buClr>
                <a:srgbClr val="A28E6A"/>
              </a:buClr>
              <a:buChar char="o"/>
              <a:defRPr sz="2000">
                <a:solidFill>
                  <a:schemeClr val="tx1"/>
                </a:solidFill>
                <a:latin typeface="Perpetua" pitchFamily="18" charset="0"/>
              </a:defRPr>
            </a:lvl6pPr>
            <a:lvl7pPr marL="2971800" indent="-228600" fontAlgn="base">
              <a:spcBef>
                <a:spcPts val="375"/>
              </a:spcBef>
              <a:spcAft>
                <a:spcPct val="0"/>
              </a:spcAft>
              <a:buClr>
                <a:srgbClr val="A28E6A"/>
              </a:buClr>
              <a:buChar char="o"/>
              <a:defRPr sz="2000">
                <a:solidFill>
                  <a:schemeClr val="tx1"/>
                </a:solidFill>
                <a:latin typeface="Perpetua" pitchFamily="18" charset="0"/>
              </a:defRPr>
            </a:lvl7pPr>
            <a:lvl8pPr marL="3429000" indent="-228600" fontAlgn="base">
              <a:spcBef>
                <a:spcPts val="375"/>
              </a:spcBef>
              <a:spcAft>
                <a:spcPct val="0"/>
              </a:spcAft>
              <a:buClr>
                <a:srgbClr val="A28E6A"/>
              </a:buClr>
              <a:buChar char="o"/>
              <a:defRPr sz="2000">
                <a:solidFill>
                  <a:schemeClr val="tx1"/>
                </a:solidFill>
                <a:latin typeface="Perpetua" pitchFamily="18" charset="0"/>
              </a:defRPr>
            </a:lvl8pPr>
            <a:lvl9pPr marL="3886200" indent="-228600" fontAlgn="base">
              <a:spcBef>
                <a:spcPts val="375"/>
              </a:spcBef>
              <a:spcAft>
                <a:spcPct val="0"/>
              </a:spcAft>
              <a:buClr>
                <a:srgbClr val="A28E6A"/>
              </a:buClr>
              <a:buChar char="o"/>
              <a:defRPr sz="2000">
                <a:solidFill>
                  <a:schemeClr val="tx1"/>
                </a:solidFill>
                <a:latin typeface="Perpetua" pitchFamily="18" charset="0"/>
              </a:defRPr>
            </a:lvl9pPr>
          </a:lstStyle>
          <a:p>
            <a:pPr marL="0" indent="0">
              <a:buFont typeface="Wingdings 2" pitchFamily="18" charset="2"/>
              <a:buNone/>
              <a:defRPr/>
            </a:pPr>
            <a:r>
              <a:rPr lang="en-US" sz="2400" b="1" dirty="0" err="1" smtClean="0">
                <a:solidFill>
                  <a:srgbClr val="002060"/>
                </a:solidFill>
                <a:latin typeface="Arial" pitchFamily="34" charset="0"/>
                <a:cs typeface="Arial" pitchFamily="34" charset="0"/>
              </a:rPr>
              <a:t>Վերահանված</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հիմնահարցները</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թե</a:t>
            </a:r>
            <a:r>
              <a:rPr lang="hy-AM" altLang="nl-NL" sz="2400" b="1" dirty="0" smtClean="0">
                <a:solidFill>
                  <a:srgbClr val="002060"/>
                </a:solidFill>
                <a:latin typeface="Arial" pitchFamily="34" charset="0"/>
                <a:cs typeface="Arial" pitchFamily="34" charset="0"/>
              </a:rPr>
              <a:t>և</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շատ</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կարևոր</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են</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սակայն</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հնարավոր</a:t>
            </a:r>
            <a:r>
              <a:rPr lang="en-US" sz="2400" b="1" dirty="0" smtClean="0">
                <a:solidFill>
                  <a:srgbClr val="002060"/>
                </a:solidFill>
                <a:latin typeface="Arial" pitchFamily="34" charset="0"/>
                <a:cs typeface="Arial" pitchFamily="34" charset="0"/>
              </a:rPr>
              <a:t> է՝ </a:t>
            </a:r>
            <a:r>
              <a:rPr lang="en-US" sz="2400" b="1" dirty="0" err="1" smtClean="0">
                <a:solidFill>
                  <a:srgbClr val="002060"/>
                </a:solidFill>
                <a:latin typeface="Arial" pitchFamily="34" charset="0"/>
                <a:cs typeface="Arial" pitchFamily="34" charset="0"/>
              </a:rPr>
              <a:t>իրատեսական</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չլինի</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բոլորը</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միանգամից</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լուծել</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Ուստի</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անհրաժեշտ</a:t>
            </a:r>
            <a:r>
              <a:rPr lang="en-US" sz="2400" b="1" dirty="0" smtClean="0">
                <a:solidFill>
                  <a:srgbClr val="002060"/>
                </a:solidFill>
                <a:latin typeface="Arial" pitchFamily="34" charset="0"/>
                <a:cs typeface="Arial" pitchFamily="34" charset="0"/>
              </a:rPr>
              <a:t> է </a:t>
            </a:r>
            <a:r>
              <a:rPr lang="en-US" sz="2400" b="1" dirty="0" err="1" smtClean="0">
                <a:solidFill>
                  <a:srgbClr val="002060"/>
                </a:solidFill>
                <a:latin typeface="Arial" pitchFamily="34" charset="0"/>
                <a:cs typeface="Arial" pitchFamily="34" charset="0"/>
              </a:rPr>
              <a:t>դրանք</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բաժանել</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կոնկրետ</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չափելի</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հատվածների</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որպեսզի</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պարզ</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լինի</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թե</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հիմնահարցերի</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ո՞ր</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մասն</a:t>
            </a:r>
            <a:r>
              <a:rPr lang="en-US" sz="2400" b="1" dirty="0" smtClean="0">
                <a:solidFill>
                  <a:srgbClr val="002060"/>
                </a:solidFill>
                <a:latin typeface="Arial" pitchFamily="34" charset="0"/>
                <a:cs typeface="Arial" pitchFamily="34" charset="0"/>
              </a:rPr>
              <a:t> է </a:t>
            </a:r>
            <a:r>
              <a:rPr lang="en-US" sz="2400" b="1" dirty="0" err="1" smtClean="0">
                <a:solidFill>
                  <a:srgbClr val="002060"/>
                </a:solidFill>
                <a:latin typeface="Arial" pitchFamily="34" charset="0"/>
                <a:cs typeface="Arial" pitchFamily="34" charset="0"/>
              </a:rPr>
              <a:t>անհրաժեշտ</a:t>
            </a:r>
            <a:r>
              <a:rPr lang="en-US" sz="2400" b="1" dirty="0" smtClean="0">
                <a:solidFill>
                  <a:srgbClr val="002060"/>
                </a:solidFill>
                <a:latin typeface="Arial" pitchFamily="34" charset="0"/>
                <a:cs typeface="Arial" pitchFamily="34" charset="0"/>
              </a:rPr>
              <a:t> և </a:t>
            </a:r>
            <a:r>
              <a:rPr lang="en-US" sz="2400" b="1" dirty="0" err="1" smtClean="0">
                <a:solidFill>
                  <a:srgbClr val="002060"/>
                </a:solidFill>
                <a:latin typeface="Arial" pitchFamily="34" charset="0"/>
                <a:cs typeface="Arial" pitchFamily="34" charset="0"/>
              </a:rPr>
              <a:t>հնարավոր</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լուծել</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առավել</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կարճ</a:t>
            </a:r>
            <a:r>
              <a:rPr lang="en-US" sz="2400" b="1" dirty="0" smtClean="0">
                <a:solidFill>
                  <a:srgbClr val="002060"/>
                </a:solidFill>
                <a:latin typeface="Arial" pitchFamily="34" charset="0"/>
                <a:cs typeface="Arial" pitchFamily="34" charset="0"/>
              </a:rPr>
              <a:t> </a:t>
            </a:r>
            <a:r>
              <a:rPr lang="en-US" sz="2400" b="1" dirty="0" err="1" smtClean="0">
                <a:solidFill>
                  <a:srgbClr val="002060"/>
                </a:solidFill>
                <a:latin typeface="Arial" pitchFamily="34" charset="0"/>
                <a:cs typeface="Arial" pitchFamily="34" charset="0"/>
              </a:rPr>
              <a:t>ժամանակահատվածում</a:t>
            </a:r>
            <a:r>
              <a:rPr lang="en-US" sz="2400" b="1" dirty="0" smtClean="0">
                <a:solidFill>
                  <a:srgbClr val="002060"/>
                </a:solidFill>
                <a:latin typeface="Arial" pitchFamily="34" charset="0"/>
                <a:cs typeface="Arial" pitchFamily="34" charset="0"/>
              </a:rPr>
              <a:t>: </a:t>
            </a:r>
          </a:p>
          <a:p>
            <a:pPr>
              <a:spcBef>
                <a:spcPct val="0"/>
              </a:spcBef>
              <a:buClrTx/>
              <a:buSzTx/>
              <a:buFontTx/>
              <a:buChar char="•"/>
              <a:defRPr/>
            </a:pPr>
            <a:endParaRPr lang="en-US" altLang="nl-NL" sz="2400" dirty="0" smtClean="0">
              <a:solidFill>
                <a:srgbClr val="003768"/>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088" y="152400"/>
            <a:ext cx="8229600" cy="807014"/>
          </a:xfrm>
        </p:spPr>
        <p:txBody>
          <a:bodyPr rtlCol="0">
            <a:normAutofit/>
          </a:bodyPr>
          <a:lstStyle/>
          <a:p>
            <a:pPr eaLnBrk="1" fontAlgn="auto" hangingPunct="1">
              <a:spcAft>
                <a:spcPts val="0"/>
              </a:spcAft>
              <a:defRPr/>
            </a:pPr>
            <a:r>
              <a:rPr lang="hy-AM" sz="3200" b="1" dirty="0" smtClean="0">
                <a:solidFill>
                  <a:schemeClr val="accent2">
                    <a:lumMod val="75000"/>
                  </a:schemeClr>
                </a:solidFill>
                <a:latin typeface="Arial" pitchFamily="34" charset="0"/>
                <a:cs typeface="Arial" pitchFamily="34" charset="0"/>
              </a:rPr>
              <a:t>ԴԵԼՖԻ ՄԵԹՈԴԻ ԲԱՑԱՏՐՈՒԹՅՈՒՆ</a:t>
            </a:r>
            <a:endParaRPr lang="en-US" sz="3200" b="1" dirty="0" smtClean="0">
              <a:solidFill>
                <a:schemeClr val="accent2">
                  <a:lumMod val="75000"/>
                </a:schemeClr>
              </a:solidFill>
              <a:latin typeface="Arial" pitchFamily="34" charset="0"/>
              <a:cs typeface="Arial" pitchFamily="34" charset="0"/>
            </a:endParaRPr>
          </a:p>
        </p:txBody>
      </p:sp>
      <p:grpSp>
        <p:nvGrpSpPr>
          <p:cNvPr id="14339" name="Group 48"/>
          <p:cNvGrpSpPr>
            <a:grpSpLocks/>
          </p:cNvGrpSpPr>
          <p:nvPr/>
        </p:nvGrpSpPr>
        <p:grpSpPr bwMode="auto">
          <a:xfrm>
            <a:off x="838200" y="2493756"/>
            <a:ext cx="7519987" cy="4054475"/>
            <a:chOff x="-123397" y="345198"/>
            <a:chExt cx="8048197" cy="4907216"/>
          </a:xfrm>
        </p:grpSpPr>
        <p:sp>
          <p:nvSpPr>
            <p:cNvPr id="50" name="Text Box 1"/>
            <p:cNvSpPr txBox="1"/>
            <p:nvPr/>
          </p:nvSpPr>
          <p:spPr>
            <a:xfrm>
              <a:off x="2324730" y="345198"/>
              <a:ext cx="2923432" cy="1705063"/>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a:lstStyle>
              <a:lvl1pPr>
                <a:spcBef>
                  <a:spcPts val="575"/>
                </a:spcBef>
                <a:buClr>
                  <a:schemeClr val="accent1"/>
                </a:buClr>
                <a:buSzPct val="85000"/>
                <a:buFont typeface="Wingdings 2"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fontAlgn="base">
                <a:spcBef>
                  <a:spcPts val="375"/>
                </a:spcBef>
                <a:spcAft>
                  <a:spcPct val="0"/>
                </a:spcAft>
                <a:buClr>
                  <a:srgbClr val="A28E6A"/>
                </a:buClr>
                <a:buChar char="o"/>
                <a:defRPr sz="2000">
                  <a:solidFill>
                    <a:schemeClr val="tx1"/>
                  </a:solidFill>
                  <a:latin typeface="Perpetua" pitchFamily="18" charset="0"/>
                </a:defRPr>
              </a:lvl6pPr>
              <a:lvl7pPr marL="2971800" indent="-228600" fontAlgn="base">
                <a:spcBef>
                  <a:spcPts val="375"/>
                </a:spcBef>
                <a:spcAft>
                  <a:spcPct val="0"/>
                </a:spcAft>
                <a:buClr>
                  <a:srgbClr val="A28E6A"/>
                </a:buClr>
                <a:buChar char="o"/>
                <a:defRPr sz="2000">
                  <a:solidFill>
                    <a:schemeClr val="tx1"/>
                  </a:solidFill>
                  <a:latin typeface="Perpetua" pitchFamily="18" charset="0"/>
                </a:defRPr>
              </a:lvl7pPr>
              <a:lvl8pPr marL="3429000" indent="-228600" fontAlgn="base">
                <a:spcBef>
                  <a:spcPts val="375"/>
                </a:spcBef>
                <a:spcAft>
                  <a:spcPct val="0"/>
                </a:spcAft>
                <a:buClr>
                  <a:srgbClr val="A28E6A"/>
                </a:buClr>
                <a:buChar char="o"/>
                <a:defRPr sz="2000">
                  <a:solidFill>
                    <a:schemeClr val="tx1"/>
                  </a:solidFill>
                  <a:latin typeface="Perpetua" pitchFamily="18" charset="0"/>
                </a:defRPr>
              </a:lvl8pPr>
              <a:lvl9pPr marL="3886200" indent="-228600" fontAlgn="base">
                <a:spcBef>
                  <a:spcPts val="375"/>
                </a:spcBef>
                <a:spcAft>
                  <a:spcPct val="0"/>
                </a:spcAft>
                <a:buClr>
                  <a:srgbClr val="A28E6A"/>
                </a:buClr>
                <a:buChar char="o"/>
                <a:defRPr sz="2000">
                  <a:solidFill>
                    <a:schemeClr val="tx1"/>
                  </a:solidFill>
                  <a:latin typeface="Perpetua" pitchFamily="18" charset="0"/>
                </a:defRPr>
              </a:lvl9pPr>
            </a:lstStyle>
            <a:p>
              <a:pPr algn="ctr">
                <a:lnSpc>
                  <a:spcPct val="115000"/>
                </a:lnSpc>
                <a:spcBef>
                  <a:spcPct val="0"/>
                </a:spcBef>
                <a:spcAft>
                  <a:spcPts val="1000"/>
                </a:spcAft>
                <a:buClrTx/>
                <a:buSzTx/>
                <a:buFontTx/>
                <a:buNone/>
                <a:defRPr/>
              </a:pPr>
              <a:r>
                <a:rPr lang="hy-AM" altLang="en-US" sz="1600" dirty="0" smtClean="0">
                  <a:solidFill>
                    <a:srgbClr val="FFFFFF"/>
                  </a:solidFill>
                  <a:ea typeface="Calibri" pitchFamily="34" charset="0"/>
                  <a:cs typeface="Times New Roman" pitchFamily="18" charset="0"/>
                </a:rPr>
                <a:t>ՖՖՖՖՖ</a:t>
              </a:r>
              <a:endParaRPr lang="en-US" altLang="en-US" sz="1600" dirty="0" smtClean="0">
                <a:solidFill>
                  <a:srgbClr val="FFFFFF"/>
                </a:solidFill>
                <a:ea typeface="Calibri" pitchFamily="34" charset="0"/>
                <a:cs typeface="Times New Roman" pitchFamily="18" charset="0"/>
              </a:endParaRPr>
            </a:p>
            <a:p>
              <a:pPr algn="ctr">
                <a:lnSpc>
                  <a:spcPct val="115000"/>
                </a:lnSpc>
                <a:spcBef>
                  <a:spcPct val="0"/>
                </a:spcBef>
                <a:buClrTx/>
                <a:buSzTx/>
                <a:buFontTx/>
                <a:buNone/>
                <a:defRPr/>
              </a:pPr>
              <a:r>
                <a:rPr lang="hy-AM" altLang="en-US" sz="1600" b="1" dirty="0" smtClean="0">
                  <a:solidFill>
                    <a:srgbClr val="002060"/>
                  </a:solidFill>
                  <a:latin typeface="Sylfaen" panose="010A0502050306030303" pitchFamily="18" charset="0"/>
                  <a:ea typeface="Calibri" pitchFamily="34" charset="0"/>
                  <a:cs typeface="Times New Roman" pitchFamily="18" charset="0"/>
                </a:rPr>
                <a:t>ՖԻՆԱՆՍԱԿԱՆ ԱՐԺԵՔ</a:t>
              </a:r>
              <a:r>
                <a:rPr lang="en-US" altLang="en-US" sz="1600" b="1" dirty="0" smtClean="0">
                  <a:solidFill>
                    <a:srgbClr val="002060"/>
                  </a:solidFill>
                  <a:latin typeface="Sylfaen" panose="010A0502050306030303" pitchFamily="18" charset="0"/>
                  <a:ea typeface="Calibri" pitchFamily="34" charset="0"/>
                  <a:cs typeface="Times New Roman" pitchFamily="18" charset="0"/>
                </a:rPr>
                <a:t> </a:t>
              </a:r>
            </a:p>
            <a:p>
              <a:pPr>
                <a:lnSpc>
                  <a:spcPct val="115000"/>
                </a:lnSpc>
                <a:spcBef>
                  <a:spcPct val="0"/>
                </a:spcBef>
                <a:spcAft>
                  <a:spcPts val="1000"/>
                </a:spcAft>
                <a:buClrTx/>
                <a:buSzTx/>
                <a:buFontTx/>
                <a:buNone/>
                <a:defRPr/>
              </a:pPr>
              <a:endParaRPr lang="en-US" altLang="en-US" sz="1600" dirty="0" smtClean="0">
                <a:solidFill>
                  <a:srgbClr val="FFFFFF"/>
                </a:solidFill>
                <a:ea typeface="Calibri" pitchFamily="34" charset="0"/>
                <a:cs typeface="Times New Roman" pitchFamily="18" charset="0"/>
              </a:endParaRPr>
            </a:p>
          </p:txBody>
        </p:sp>
        <p:sp>
          <p:nvSpPr>
            <p:cNvPr id="51" name="Text Box 2"/>
            <p:cNvSpPr txBox="1"/>
            <p:nvPr/>
          </p:nvSpPr>
          <p:spPr>
            <a:xfrm>
              <a:off x="2447925" y="2181225"/>
              <a:ext cx="2524125" cy="1219200"/>
            </a:xfrm>
            <a:prstGeom prst="flowChartAlternateProcess">
              <a:avLst/>
            </a:prstGeom>
            <a:ln/>
          </p:spPr>
          <p:style>
            <a:lnRef idx="0">
              <a:schemeClr val="accent2"/>
            </a:lnRef>
            <a:fillRef idx="3">
              <a:schemeClr val="accent2"/>
            </a:fillRef>
            <a:effectRef idx="3">
              <a:schemeClr val="accent2"/>
            </a:effectRef>
            <a:fontRef idx="minor">
              <a:schemeClr val="lt1"/>
            </a:fontRef>
          </p:style>
          <p:txBody>
            <a:bodyPr/>
            <a:lstStyle/>
            <a:p>
              <a:pPr algn="ctr" fontAlgn="auto">
                <a:lnSpc>
                  <a:spcPct val="150000"/>
                </a:lnSpc>
                <a:spcBef>
                  <a:spcPts val="0"/>
                </a:spcBef>
                <a:spcAft>
                  <a:spcPts val="1000"/>
                </a:spcAft>
                <a:defRPr/>
              </a:pPr>
              <a:r>
                <a:rPr lang="hy-AM" sz="1600" dirty="0">
                  <a:ea typeface="Calibri"/>
                  <a:cs typeface="Times New Roman"/>
                </a:rPr>
                <a:t>ԱՌԱՋՆԱՀԵՐԹ ՀԻՄՆԱԽՆԴԻՐ</a:t>
              </a:r>
              <a:endParaRPr lang="en-US" sz="1600" dirty="0">
                <a:ea typeface="Calibri"/>
                <a:cs typeface="Times New Roman"/>
              </a:endParaRPr>
            </a:p>
          </p:txBody>
        </p:sp>
        <p:sp>
          <p:nvSpPr>
            <p:cNvPr id="52" name="Text Box 5"/>
            <p:cNvSpPr txBox="1"/>
            <p:nvPr/>
          </p:nvSpPr>
          <p:spPr>
            <a:xfrm>
              <a:off x="-123397" y="2142341"/>
              <a:ext cx="2448127" cy="132404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lvl1pPr>
                <a:spcBef>
                  <a:spcPts val="575"/>
                </a:spcBef>
                <a:buClr>
                  <a:schemeClr val="accent1"/>
                </a:buClr>
                <a:buSzPct val="85000"/>
                <a:buFont typeface="Wingdings 2"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fontAlgn="base">
                <a:spcBef>
                  <a:spcPts val="375"/>
                </a:spcBef>
                <a:spcAft>
                  <a:spcPct val="0"/>
                </a:spcAft>
                <a:buClr>
                  <a:srgbClr val="A28E6A"/>
                </a:buClr>
                <a:buChar char="o"/>
                <a:defRPr sz="2000">
                  <a:solidFill>
                    <a:schemeClr val="tx1"/>
                  </a:solidFill>
                  <a:latin typeface="Perpetua" pitchFamily="18" charset="0"/>
                </a:defRPr>
              </a:lvl6pPr>
              <a:lvl7pPr marL="2971800" indent="-228600" fontAlgn="base">
                <a:spcBef>
                  <a:spcPts val="375"/>
                </a:spcBef>
                <a:spcAft>
                  <a:spcPct val="0"/>
                </a:spcAft>
                <a:buClr>
                  <a:srgbClr val="A28E6A"/>
                </a:buClr>
                <a:buChar char="o"/>
                <a:defRPr sz="2000">
                  <a:solidFill>
                    <a:schemeClr val="tx1"/>
                  </a:solidFill>
                  <a:latin typeface="Perpetua" pitchFamily="18" charset="0"/>
                </a:defRPr>
              </a:lvl7pPr>
              <a:lvl8pPr marL="3429000" indent="-228600" fontAlgn="base">
                <a:spcBef>
                  <a:spcPts val="375"/>
                </a:spcBef>
                <a:spcAft>
                  <a:spcPct val="0"/>
                </a:spcAft>
                <a:buClr>
                  <a:srgbClr val="A28E6A"/>
                </a:buClr>
                <a:buChar char="o"/>
                <a:defRPr sz="2000">
                  <a:solidFill>
                    <a:schemeClr val="tx1"/>
                  </a:solidFill>
                  <a:latin typeface="Perpetua" pitchFamily="18" charset="0"/>
                </a:defRPr>
              </a:lvl8pPr>
              <a:lvl9pPr marL="3886200" indent="-228600" fontAlgn="base">
                <a:spcBef>
                  <a:spcPts val="375"/>
                </a:spcBef>
                <a:spcAft>
                  <a:spcPct val="0"/>
                </a:spcAft>
                <a:buClr>
                  <a:srgbClr val="A28E6A"/>
                </a:buClr>
                <a:buChar char="o"/>
                <a:defRPr sz="2000">
                  <a:solidFill>
                    <a:schemeClr val="tx1"/>
                  </a:solidFill>
                  <a:latin typeface="Perpetua" pitchFamily="18" charset="0"/>
                </a:defRPr>
              </a:lvl9pPr>
            </a:lstStyle>
            <a:p>
              <a:pPr algn="ctr">
                <a:lnSpc>
                  <a:spcPct val="115000"/>
                </a:lnSpc>
                <a:spcBef>
                  <a:spcPct val="0"/>
                </a:spcBef>
                <a:spcAft>
                  <a:spcPts val="1000"/>
                </a:spcAft>
                <a:buClrTx/>
                <a:buSzTx/>
                <a:buFontTx/>
                <a:buNone/>
                <a:defRPr/>
              </a:pPr>
              <a:endParaRPr lang="en-US" altLang="en-US" sz="1600" dirty="0" smtClean="0">
                <a:solidFill>
                  <a:srgbClr val="000000"/>
                </a:solidFill>
                <a:ea typeface="Calibri" pitchFamily="34" charset="0"/>
                <a:cs typeface="Times New Roman" pitchFamily="18" charset="0"/>
              </a:endParaRPr>
            </a:p>
            <a:p>
              <a:pPr algn="ctr">
                <a:lnSpc>
                  <a:spcPct val="115000"/>
                </a:lnSpc>
                <a:spcBef>
                  <a:spcPct val="0"/>
                </a:spcBef>
                <a:buClrTx/>
                <a:buSzTx/>
                <a:buFontTx/>
                <a:buNone/>
                <a:defRPr/>
              </a:pPr>
              <a:r>
                <a:rPr lang="hy-AM" altLang="en-US" sz="1600" b="1" dirty="0" smtClean="0">
                  <a:solidFill>
                    <a:srgbClr val="002060"/>
                  </a:solidFill>
                  <a:latin typeface="Sylfaen" panose="010A0502050306030303" pitchFamily="18" charset="0"/>
                  <a:ea typeface="Calibri" pitchFamily="34" charset="0"/>
                  <a:cs typeface="Times New Roman" pitchFamily="18" charset="0"/>
                </a:rPr>
                <a:t>ՇԱՀԱՌՈՒՆԵՐԻ </a:t>
              </a:r>
              <a:endParaRPr lang="en-US" altLang="en-US" sz="1600" b="1" dirty="0" smtClean="0">
                <a:solidFill>
                  <a:srgbClr val="002060"/>
                </a:solidFill>
                <a:latin typeface="Sylfaen" panose="010A0502050306030303" pitchFamily="18" charset="0"/>
                <a:ea typeface="Calibri" pitchFamily="34" charset="0"/>
                <a:cs typeface="Times New Roman" pitchFamily="18" charset="0"/>
              </a:endParaRPr>
            </a:p>
            <a:p>
              <a:pPr algn="ctr">
                <a:lnSpc>
                  <a:spcPct val="115000"/>
                </a:lnSpc>
                <a:spcBef>
                  <a:spcPct val="0"/>
                </a:spcBef>
                <a:buClrTx/>
                <a:buSzTx/>
                <a:buFontTx/>
                <a:buNone/>
                <a:defRPr/>
              </a:pPr>
              <a:r>
                <a:rPr lang="hy-AM" altLang="en-US" sz="1600" b="1" dirty="0" smtClean="0">
                  <a:solidFill>
                    <a:srgbClr val="002060"/>
                  </a:solidFill>
                  <a:latin typeface="Sylfaen" panose="010A0502050306030303" pitchFamily="18" charset="0"/>
                  <a:ea typeface="Calibri" pitchFamily="34" charset="0"/>
                  <a:cs typeface="Times New Roman" pitchFamily="18" charset="0"/>
                </a:rPr>
                <a:t>ԹԻՎ</a:t>
              </a:r>
              <a:endParaRPr lang="en-US" altLang="en-US" sz="1600" b="1" dirty="0" smtClean="0">
                <a:solidFill>
                  <a:srgbClr val="002060"/>
                </a:solidFill>
                <a:latin typeface="Sylfaen" panose="010A0502050306030303" pitchFamily="18" charset="0"/>
                <a:ea typeface="Calibri" pitchFamily="34" charset="0"/>
                <a:cs typeface="Times New Roman" pitchFamily="18" charset="0"/>
              </a:endParaRPr>
            </a:p>
            <a:p>
              <a:pPr>
                <a:lnSpc>
                  <a:spcPct val="115000"/>
                </a:lnSpc>
                <a:spcBef>
                  <a:spcPct val="0"/>
                </a:spcBef>
                <a:spcAft>
                  <a:spcPts val="1000"/>
                </a:spcAft>
                <a:buClrTx/>
                <a:buSzTx/>
                <a:buFontTx/>
                <a:buNone/>
                <a:defRPr/>
              </a:pPr>
              <a:endParaRPr lang="en-US" altLang="en-US" sz="1600" dirty="0" smtClean="0">
                <a:solidFill>
                  <a:srgbClr val="000000"/>
                </a:solidFill>
                <a:ea typeface="Calibri" pitchFamily="34" charset="0"/>
                <a:cs typeface="Times New Roman" pitchFamily="18" charset="0"/>
              </a:endParaRPr>
            </a:p>
            <a:p>
              <a:pPr>
                <a:lnSpc>
                  <a:spcPct val="115000"/>
                </a:lnSpc>
                <a:spcBef>
                  <a:spcPct val="0"/>
                </a:spcBef>
                <a:spcAft>
                  <a:spcPts val="1000"/>
                </a:spcAft>
                <a:buClrTx/>
                <a:buSzTx/>
                <a:buFontTx/>
                <a:buNone/>
                <a:defRPr/>
              </a:pPr>
              <a:r>
                <a:rPr lang="hy-AM" altLang="en-US" sz="1600" dirty="0" smtClean="0">
                  <a:solidFill>
                    <a:srgbClr val="000000"/>
                  </a:solidFill>
                  <a:ea typeface="Calibri" pitchFamily="34" charset="0"/>
                  <a:cs typeface="Times New Roman" pitchFamily="18" charset="0"/>
                </a:rPr>
                <a:t> </a:t>
              </a:r>
              <a:endParaRPr lang="en-US" altLang="en-US" sz="1600" dirty="0" smtClean="0">
                <a:solidFill>
                  <a:srgbClr val="000000"/>
                </a:solidFill>
                <a:ea typeface="Calibri" pitchFamily="34" charset="0"/>
                <a:cs typeface="Times New Roman" pitchFamily="18" charset="0"/>
              </a:endParaRPr>
            </a:p>
          </p:txBody>
        </p:sp>
        <p:sp>
          <p:nvSpPr>
            <p:cNvPr id="53" name="Text Box 6"/>
            <p:cNvSpPr txBox="1"/>
            <p:nvPr/>
          </p:nvSpPr>
          <p:spPr>
            <a:xfrm>
              <a:off x="5371558" y="2132816"/>
              <a:ext cx="2553242" cy="132404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lvl1pPr>
                <a:spcBef>
                  <a:spcPts val="575"/>
                </a:spcBef>
                <a:buClr>
                  <a:schemeClr val="accent1"/>
                </a:buClr>
                <a:buSzPct val="85000"/>
                <a:buFont typeface="Wingdings 2"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fontAlgn="base">
                <a:spcBef>
                  <a:spcPts val="375"/>
                </a:spcBef>
                <a:spcAft>
                  <a:spcPct val="0"/>
                </a:spcAft>
                <a:buClr>
                  <a:srgbClr val="A28E6A"/>
                </a:buClr>
                <a:buChar char="o"/>
                <a:defRPr sz="2000">
                  <a:solidFill>
                    <a:schemeClr val="tx1"/>
                  </a:solidFill>
                  <a:latin typeface="Perpetua" pitchFamily="18" charset="0"/>
                </a:defRPr>
              </a:lvl6pPr>
              <a:lvl7pPr marL="2971800" indent="-228600" fontAlgn="base">
                <a:spcBef>
                  <a:spcPts val="375"/>
                </a:spcBef>
                <a:spcAft>
                  <a:spcPct val="0"/>
                </a:spcAft>
                <a:buClr>
                  <a:srgbClr val="A28E6A"/>
                </a:buClr>
                <a:buChar char="o"/>
                <a:defRPr sz="2000">
                  <a:solidFill>
                    <a:schemeClr val="tx1"/>
                  </a:solidFill>
                  <a:latin typeface="Perpetua" pitchFamily="18" charset="0"/>
                </a:defRPr>
              </a:lvl7pPr>
              <a:lvl8pPr marL="3429000" indent="-228600" fontAlgn="base">
                <a:spcBef>
                  <a:spcPts val="375"/>
                </a:spcBef>
                <a:spcAft>
                  <a:spcPct val="0"/>
                </a:spcAft>
                <a:buClr>
                  <a:srgbClr val="A28E6A"/>
                </a:buClr>
                <a:buChar char="o"/>
                <a:defRPr sz="2000">
                  <a:solidFill>
                    <a:schemeClr val="tx1"/>
                  </a:solidFill>
                  <a:latin typeface="Perpetua" pitchFamily="18" charset="0"/>
                </a:defRPr>
              </a:lvl8pPr>
              <a:lvl9pPr marL="3886200" indent="-228600" fontAlgn="base">
                <a:spcBef>
                  <a:spcPts val="375"/>
                </a:spcBef>
                <a:spcAft>
                  <a:spcPct val="0"/>
                </a:spcAft>
                <a:buClr>
                  <a:srgbClr val="A28E6A"/>
                </a:buClr>
                <a:buChar char="o"/>
                <a:defRPr sz="2000">
                  <a:solidFill>
                    <a:schemeClr val="tx1"/>
                  </a:solidFill>
                  <a:latin typeface="Perpetua" pitchFamily="18" charset="0"/>
                </a:defRPr>
              </a:lvl9pPr>
            </a:lstStyle>
            <a:p>
              <a:pPr algn="ctr">
                <a:lnSpc>
                  <a:spcPct val="115000"/>
                </a:lnSpc>
                <a:spcBef>
                  <a:spcPct val="0"/>
                </a:spcBef>
                <a:spcAft>
                  <a:spcPts val="1000"/>
                </a:spcAft>
                <a:buClrTx/>
                <a:buSzTx/>
                <a:buFontTx/>
                <a:buNone/>
                <a:defRPr/>
              </a:pPr>
              <a:r>
                <a:rPr lang="hy-AM" altLang="en-US" sz="1600" b="1" dirty="0" smtClean="0">
                  <a:solidFill>
                    <a:srgbClr val="002060"/>
                  </a:solidFill>
                  <a:latin typeface="Sylfaen" panose="010A0502050306030303" pitchFamily="18" charset="0"/>
                  <a:cs typeface="Calibri" pitchFamily="34" charset="0"/>
                </a:rPr>
                <a:t>ԲՆԱՊԱՀՊԱՆԱԿԱՆ ԱՐԺԵՔ</a:t>
              </a:r>
              <a:endParaRPr lang="en-US" altLang="en-US" sz="1600" b="1" dirty="0" smtClean="0">
                <a:solidFill>
                  <a:srgbClr val="002060"/>
                </a:solidFill>
                <a:latin typeface="Sylfaen" panose="010A0502050306030303" pitchFamily="18" charset="0"/>
                <a:cs typeface="Calibri" pitchFamily="34" charset="0"/>
              </a:endParaRPr>
            </a:p>
            <a:p>
              <a:pPr>
                <a:lnSpc>
                  <a:spcPct val="115000"/>
                </a:lnSpc>
                <a:spcBef>
                  <a:spcPct val="0"/>
                </a:spcBef>
                <a:buClrTx/>
                <a:buSzTx/>
                <a:buFont typeface="Symbol" pitchFamily="18" charset="2"/>
                <a:buChar char=""/>
                <a:defRPr/>
              </a:pPr>
              <a:endParaRPr lang="en-US" altLang="en-US" sz="1600" dirty="0" smtClean="0">
                <a:solidFill>
                  <a:srgbClr val="000000"/>
                </a:solidFill>
                <a:cs typeface="Calibri" pitchFamily="34" charset="0"/>
              </a:endParaRPr>
            </a:p>
            <a:p>
              <a:pPr>
                <a:lnSpc>
                  <a:spcPct val="115000"/>
                </a:lnSpc>
                <a:spcBef>
                  <a:spcPct val="0"/>
                </a:spcBef>
                <a:spcAft>
                  <a:spcPts val="1000"/>
                </a:spcAft>
                <a:buClrTx/>
                <a:buSzTx/>
                <a:buFontTx/>
                <a:buNone/>
                <a:defRPr/>
              </a:pPr>
              <a:endParaRPr lang="en-US" altLang="en-US" sz="1600" dirty="0" smtClean="0">
                <a:solidFill>
                  <a:srgbClr val="000000"/>
                </a:solidFill>
                <a:cs typeface="Calibri" pitchFamily="34" charset="0"/>
              </a:endParaRPr>
            </a:p>
            <a:p>
              <a:pPr>
                <a:lnSpc>
                  <a:spcPct val="115000"/>
                </a:lnSpc>
                <a:spcBef>
                  <a:spcPct val="0"/>
                </a:spcBef>
                <a:spcAft>
                  <a:spcPts val="1000"/>
                </a:spcAft>
                <a:buClrTx/>
                <a:buSzTx/>
                <a:buFontTx/>
                <a:buNone/>
                <a:defRPr/>
              </a:pPr>
              <a:r>
                <a:rPr lang="hy-AM" altLang="en-US" sz="1600" dirty="0" smtClean="0">
                  <a:solidFill>
                    <a:srgbClr val="000000"/>
                  </a:solidFill>
                  <a:cs typeface="Calibri" pitchFamily="34" charset="0"/>
                </a:rPr>
                <a:t> </a:t>
              </a:r>
              <a:endParaRPr lang="en-US" altLang="en-US" sz="1600" dirty="0" smtClean="0">
                <a:solidFill>
                  <a:srgbClr val="000000"/>
                </a:solidFill>
                <a:cs typeface="Calibri" pitchFamily="34" charset="0"/>
              </a:endParaRPr>
            </a:p>
          </p:txBody>
        </p:sp>
        <p:sp>
          <p:nvSpPr>
            <p:cNvPr id="54" name="Text Box 7"/>
            <p:cNvSpPr txBox="1"/>
            <p:nvPr/>
          </p:nvSpPr>
          <p:spPr>
            <a:xfrm>
              <a:off x="2105358" y="3885506"/>
              <a:ext cx="3266200" cy="132404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lvl1pPr>
                <a:spcBef>
                  <a:spcPts val="575"/>
                </a:spcBef>
                <a:buClr>
                  <a:schemeClr val="accent1"/>
                </a:buClr>
                <a:buSzPct val="85000"/>
                <a:buFont typeface="Wingdings 2"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fontAlgn="base">
                <a:spcBef>
                  <a:spcPts val="375"/>
                </a:spcBef>
                <a:spcAft>
                  <a:spcPct val="0"/>
                </a:spcAft>
                <a:buClr>
                  <a:srgbClr val="A28E6A"/>
                </a:buClr>
                <a:buChar char="o"/>
                <a:defRPr sz="2000">
                  <a:solidFill>
                    <a:schemeClr val="tx1"/>
                  </a:solidFill>
                  <a:latin typeface="Perpetua" pitchFamily="18" charset="0"/>
                </a:defRPr>
              </a:lvl6pPr>
              <a:lvl7pPr marL="2971800" indent="-228600" fontAlgn="base">
                <a:spcBef>
                  <a:spcPts val="375"/>
                </a:spcBef>
                <a:spcAft>
                  <a:spcPct val="0"/>
                </a:spcAft>
                <a:buClr>
                  <a:srgbClr val="A28E6A"/>
                </a:buClr>
                <a:buChar char="o"/>
                <a:defRPr sz="2000">
                  <a:solidFill>
                    <a:schemeClr val="tx1"/>
                  </a:solidFill>
                  <a:latin typeface="Perpetua" pitchFamily="18" charset="0"/>
                </a:defRPr>
              </a:lvl7pPr>
              <a:lvl8pPr marL="3429000" indent="-228600" fontAlgn="base">
                <a:spcBef>
                  <a:spcPts val="375"/>
                </a:spcBef>
                <a:spcAft>
                  <a:spcPct val="0"/>
                </a:spcAft>
                <a:buClr>
                  <a:srgbClr val="A28E6A"/>
                </a:buClr>
                <a:buChar char="o"/>
                <a:defRPr sz="2000">
                  <a:solidFill>
                    <a:schemeClr val="tx1"/>
                  </a:solidFill>
                  <a:latin typeface="Perpetua" pitchFamily="18" charset="0"/>
                </a:defRPr>
              </a:lvl8pPr>
              <a:lvl9pPr marL="3886200" indent="-228600" fontAlgn="base">
                <a:spcBef>
                  <a:spcPts val="375"/>
                </a:spcBef>
                <a:spcAft>
                  <a:spcPct val="0"/>
                </a:spcAft>
                <a:buClr>
                  <a:srgbClr val="A28E6A"/>
                </a:buClr>
                <a:buChar char="o"/>
                <a:defRPr sz="2000">
                  <a:solidFill>
                    <a:schemeClr val="tx1"/>
                  </a:solidFill>
                  <a:latin typeface="Perpetua" pitchFamily="18" charset="0"/>
                </a:defRPr>
              </a:lvl9pPr>
            </a:lstStyle>
            <a:p>
              <a:pPr algn="ctr">
                <a:lnSpc>
                  <a:spcPct val="115000"/>
                </a:lnSpc>
                <a:spcBef>
                  <a:spcPct val="0"/>
                </a:spcBef>
                <a:spcAft>
                  <a:spcPts val="1000"/>
                </a:spcAft>
                <a:buClrTx/>
                <a:buSzTx/>
                <a:buFontTx/>
                <a:buNone/>
                <a:defRPr/>
              </a:pPr>
              <a:r>
                <a:rPr lang="hy-AM" altLang="en-US" sz="1600" b="1" dirty="0" smtClean="0">
                  <a:solidFill>
                    <a:srgbClr val="002060"/>
                  </a:solidFill>
                  <a:latin typeface="Sylfaen" panose="010A0502050306030303" pitchFamily="18" charset="0"/>
                  <a:cs typeface="Calibri" pitchFamily="34" charset="0"/>
                </a:rPr>
                <a:t>ՀԱՆՐԱՅԻՆ ԱՋԱԿՑՈՒԹՅՈՒՆ</a:t>
              </a:r>
              <a:endParaRPr lang="en-US" altLang="en-US" sz="1600" b="1" dirty="0" smtClean="0">
                <a:solidFill>
                  <a:srgbClr val="002060"/>
                </a:solidFill>
                <a:latin typeface="Sylfaen" panose="010A0502050306030303" pitchFamily="18" charset="0"/>
                <a:cs typeface="Calibri" pitchFamily="34" charset="0"/>
              </a:endParaRPr>
            </a:p>
            <a:p>
              <a:pPr>
                <a:lnSpc>
                  <a:spcPct val="115000"/>
                </a:lnSpc>
                <a:spcBef>
                  <a:spcPct val="0"/>
                </a:spcBef>
                <a:buClrTx/>
                <a:buSzTx/>
                <a:buFontTx/>
                <a:buNone/>
                <a:defRPr/>
              </a:pPr>
              <a:endParaRPr lang="en-US" altLang="en-US" sz="1600" dirty="0" smtClean="0">
                <a:solidFill>
                  <a:srgbClr val="000000"/>
                </a:solidFill>
                <a:cs typeface="Calibri" pitchFamily="34" charset="0"/>
              </a:endParaRPr>
            </a:p>
            <a:p>
              <a:pPr>
                <a:lnSpc>
                  <a:spcPct val="115000"/>
                </a:lnSpc>
                <a:spcBef>
                  <a:spcPct val="0"/>
                </a:spcBef>
                <a:buClrTx/>
                <a:buSzTx/>
                <a:buFontTx/>
                <a:buNone/>
                <a:defRPr/>
              </a:pPr>
              <a:endParaRPr lang="en-US" altLang="en-US" sz="1600" dirty="0" smtClean="0">
                <a:solidFill>
                  <a:srgbClr val="000000"/>
                </a:solidFill>
                <a:cs typeface="Calibri" pitchFamily="34" charset="0"/>
              </a:endParaRPr>
            </a:p>
            <a:p>
              <a:pPr>
                <a:lnSpc>
                  <a:spcPct val="115000"/>
                </a:lnSpc>
                <a:spcBef>
                  <a:spcPct val="0"/>
                </a:spcBef>
                <a:spcAft>
                  <a:spcPts val="1000"/>
                </a:spcAft>
                <a:buClrTx/>
                <a:buSzTx/>
                <a:buFont typeface="Symbol" pitchFamily="18" charset="2"/>
                <a:buChar char=""/>
                <a:defRPr/>
              </a:pPr>
              <a:endParaRPr lang="en-US" altLang="en-US" sz="1600" dirty="0" smtClean="0">
                <a:solidFill>
                  <a:srgbClr val="000000"/>
                </a:solidFill>
                <a:cs typeface="Calibri" pitchFamily="34" charset="0"/>
              </a:endParaRPr>
            </a:p>
            <a:p>
              <a:pPr>
                <a:lnSpc>
                  <a:spcPct val="115000"/>
                </a:lnSpc>
                <a:spcBef>
                  <a:spcPct val="0"/>
                </a:spcBef>
                <a:spcAft>
                  <a:spcPts val="1000"/>
                </a:spcAft>
                <a:buClrTx/>
                <a:buSzTx/>
                <a:buFontTx/>
                <a:buNone/>
                <a:defRPr/>
              </a:pPr>
              <a:r>
                <a:rPr lang="hy-AM" altLang="en-US" sz="1600" dirty="0" smtClean="0">
                  <a:solidFill>
                    <a:srgbClr val="000000"/>
                  </a:solidFill>
                  <a:cs typeface="Calibri" pitchFamily="34" charset="0"/>
                </a:rPr>
                <a:t> </a:t>
              </a:r>
              <a:endParaRPr lang="en-US" altLang="en-US" sz="1600" dirty="0" smtClean="0">
                <a:solidFill>
                  <a:srgbClr val="000000"/>
                </a:solidFill>
                <a:cs typeface="Calibri" pitchFamily="34" charset="0"/>
              </a:endParaRPr>
            </a:p>
          </p:txBody>
        </p:sp>
        <p:sp>
          <p:nvSpPr>
            <p:cNvPr id="55" name="Curved Left Arrow 54"/>
            <p:cNvSpPr/>
            <p:nvPr/>
          </p:nvSpPr>
          <p:spPr>
            <a:xfrm rot="18879359">
              <a:off x="5752334" y="169608"/>
              <a:ext cx="795378" cy="1876846"/>
            </a:xfrm>
            <a:prstGeom prst="curvedLeftArrow">
              <a:avLst>
                <a:gd name="adj1" fmla="val 25000"/>
                <a:gd name="adj2" fmla="val 50000"/>
                <a:gd name="adj3" fmla="val 27655"/>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ts val="0"/>
                </a:spcBef>
                <a:spcAft>
                  <a:spcPts val="0"/>
                </a:spcAft>
                <a:defRPr/>
              </a:pPr>
              <a:endParaRPr lang="en-US" sz="1600"/>
            </a:p>
          </p:txBody>
        </p:sp>
        <p:sp>
          <p:nvSpPr>
            <p:cNvPr id="56" name="Curved Left Arrow 55"/>
            <p:cNvSpPr/>
            <p:nvPr/>
          </p:nvSpPr>
          <p:spPr>
            <a:xfrm rot="3022207">
              <a:off x="5874239" y="3631690"/>
              <a:ext cx="793791" cy="1780872"/>
            </a:xfrm>
            <a:prstGeom prst="curvedLeftArrow">
              <a:avLst>
                <a:gd name="adj1" fmla="val 25000"/>
                <a:gd name="adj2" fmla="val 50000"/>
                <a:gd name="adj3" fmla="val 27655"/>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ts val="0"/>
                </a:spcBef>
                <a:spcAft>
                  <a:spcPts val="0"/>
                </a:spcAft>
                <a:defRPr/>
              </a:pPr>
              <a:endParaRPr lang="en-US" sz="1600"/>
            </a:p>
          </p:txBody>
        </p:sp>
        <p:sp>
          <p:nvSpPr>
            <p:cNvPr id="57" name="Curved Left Arrow 56"/>
            <p:cNvSpPr/>
            <p:nvPr/>
          </p:nvSpPr>
          <p:spPr>
            <a:xfrm rot="8522277">
              <a:off x="766278" y="3460034"/>
              <a:ext cx="795222" cy="1792380"/>
            </a:xfrm>
            <a:prstGeom prst="curvedLeftArrow">
              <a:avLst>
                <a:gd name="adj1" fmla="val 25000"/>
                <a:gd name="adj2" fmla="val 50000"/>
                <a:gd name="adj3" fmla="val 27655"/>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ts val="0"/>
                </a:spcBef>
                <a:spcAft>
                  <a:spcPts val="0"/>
                </a:spcAft>
                <a:defRPr/>
              </a:pPr>
              <a:endParaRPr lang="en-US" sz="1600"/>
            </a:p>
          </p:txBody>
        </p:sp>
        <p:sp>
          <p:nvSpPr>
            <p:cNvPr id="58" name="Curved Left Arrow 57"/>
            <p:cNvSpPr/>
            <p:nvPr/>
          </p:nvSpPr>
          <p:spPr>
            <a:xfrm rot="13545350">
              <a:off x="1015278" y="161837"/>
              <a:ext cx="795378" cy="1771731"/>
            </a:xfrm>
            <a:prstGeom prst="curvedLeftArrow">
              <a:avLst>
                <a:gd name="adj1" fmla="val 25000"/>
                <a:gd name="adj2" fmla="val 50000"/>
                <a:gd name="adj3" fmla="val 27655"/>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fontAlgn="auto">
                <a:spcBef>
                  <a:spcPts val="0"/>
                </a:spcBef>
                <a:spcAft>
                  <a:spcPts val="0"/>
                </a:spcAft>
                <a:defRPr/>
              </a:pPr>
              <a:endParaRPr lang="en-US" sz="1600"/>
            </a:p>
          </p:txBody>
        </p:sp>
        <p:sp>
          <p:nvSpPr>
            <p:cNvPr id="59" name="Down Arrow 58"/>
            <p:cNvSpPr/>
            <p:nvPr/>
          </p:nvSpPr>
          <p:spPr>
            <a:xfrm>
              <a:off x="3429206" y="1762908"/>
              <a:ext cx="533195" cy="4175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600"/>
            </a:p>
          </p:txBody>
        </p:sp>
        <p:sp>
          <p:nvSpPr>
            <p:cNvPr id="60" name="Down Arrow 59"/>
            <p:cNvSpPr/>
            <p:nvPr/>
          </p:nvSpPr>
          <p:spPr>
            <a:xfrm rot="5400000">
              <a:off x="4900707" y="2585552"/>
              <a:ext cx="533428" cy="3899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600"/>
            </a:p>
          </p:txBody>
        </p:sp>
        <p:sp>
          <p:nvSpPr>
            <p:cNvPr id="61" name="Down Arrow 60"/>
            <p:cNvSpPr/>
            <p:nvPr/>
          </p:nvSpPr>
          <p:spPr>
            <a:xfrm rot="10800000">
              <a:off x="3429206" y="3399706"/>
              <a:ext cx="533195" cy="4191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600"/>
            </a:p>
          </p:txBody>
        </p:sp>
        <p:sp>
          <p:nvSpPr>
            <p:cNvPr id="62" name="Down Arrow 61"/>
            <p:cNvSpPr/>
            <p:nvPr/>
          </p:nvSpPr>
          <p:spPr>
            <a:xfrm rot="16200000">
              <a:off x="1971944" y="2647283"/>
              <a:ext cx="533428" cy="4189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sz="1600"/>
            </a:p>
          </p:txBody>
        </p:sp>
      </p:grpSp>
      <p:sp>
        <p:nvSpPr>
          <p:cNvPr id="19" name="Rectangle 18"/>
          <p:cNvSpPr/>
          <p:nvPr/>
        </p:nvSpPr>
        <p:spPr>
          <a:xfrm>
            <a:off x="3029950" y="1879799"/>
            <a:ext cx="2674130" cy="396455"/>
          </a:xfrm>
          <a:prstGeom prst="rect">
            <a:avLst/>
          </a:prstGeom>
        </p:spPr>
        <p:txBody>
          <a:bodyPr wrap="none">
            <a:spAutoFit/>
          </a:bodyPr>
          <a:lstStyle/>
          <a:p>
            <a:pPr algn="ctr">
              <a:lnSpc>
                <a:spcPct val="115000"/>
              </a:lnSpc>
              <a:defRPr/>
            </a:pPr>
            <a:r>
              <a:rPr lang="hy-AM" altLang="en-US" b="1" dirty="0" smtClean="0">
                <a:solidFill>
                  <a:srgbClr val="002060"/>
                </a:solidFill>
                <a:latin typeface="Sylfaen" panose="010A0502050306030303" pitchFamily="18" charset="0"/>
                <a:ea typeface="Calibri" pitchFamily="34" charset="0"/>
                <a:cs typeface="Times New Roman" pitchFamily="18" charset="0"/>
              </a:rPr>
              <a:t>Չափանիշների որոշում </a:t>
            </a:r>
            <a:endParaRPr lang="en-US" altLang="en-US" b="1" dirty="0">
              <a:solidFill>
                <a:srgbClr val="002060"/>
              </a:solidFill>
              <a:latin typeface="Sylfaen" panose="010A0502050306030303" pitchFamily="18" charset="0"/>
              <a:ea typeface="Calibri" pitchFamily="34" charset="0"/>
              <a:cs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631306758"/>
              </p:ext>
            </p:extLst>
          </p:nvPr>
        </p:nvGraphicFramePr>
        <p:xfrm>
          <a:off x="3949543" y="990600"/>
          <a:ext cx="914400" cy="771525"/>
        </p:xfrm>
        <a:graphic>
          <a:graphicData uri="http://schemas.openxmlformats.org/presentationml/2006/ole">
            <mc:AlternateContent xmlns:mc="http://schemas.openxmlformats.org/markup-compatibility/2006">
              <mc:Choice xmlns:v="urn:schemas-microsoft-com:vml" Requires="v">
                <p:oleObj spid="_x0000_s14363" name="Document" showAsIcon="1" r:id="rId3" imgW="914400" imgH="771480" progId="Word.Document.8">
                  <p:embed/>
                </p:oleObj>
              </mc:Choice>
              <mc:Fallback>
                <p:oleObj name="Document" showAsIcon="1" r:id="rId3" imgW="914400" imgH="771480" progId="Word.Document.8">
                  <p:embed/>
                  <p:pic>
                    <p:nvPicPr>
                      <p:cNvPr id="0" name=""/>
                      <p:cNvPicPr/>
                      <p:nvPr/>
                    </p:nvPicPr>
                    <p:blipFill>
                      <a:blip r:embed="rId4"/>
                      <a:stretch>
                        <a:fillRect/>
                      </a:stretch>
                    </p:blipFill>
                    <p:spPr>
                      <a:xfrm>
                        <a:off x="3949543" y="990600"/>
                        <a:ext cx="914400" cy="7715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14400" y="228600"/>
            <a:ext cx="7772400" cy="838200"/>
          </a:xfrm>
        </p:spPr>
        <p:txBody>
          <a:bodyPr/>
          <a:lstStyle/>
          <a:p>
            <a:pPr eaLnBrk="1" hangingPunct="1"/>
            <a:r>
              <a:rPr lang="hy-AM" sz="3200" b="1" dirty="0" smtClean="0">
                <a:solidFill>
                  <a:schemeClr val="accent2"/>
                </a:solidFill>
                <a:latin typeface="Arial" pitchFamily="34" charset="0"/>
                <a:cs typeface="Arial" pitchFamily="34" charset="0"/>
              </a:rPr>
              <a:t>ԳՆԱՀԱՏՄԱՆ ԱՂՅՈՒՍԱԿՆԵՐ</a:t>
            </a:r>
            <a:endParaRPr lang="en-US" sz="3200" b="1" dirty="0" smtClean="0">
              <a:solidFill>
                <a:schemeClr val="accent2"/>
              </a:solidFill>
              <a:latin typeface="Arial" pitchFamily="34" charset="0"/>
              <a:cs typeface="Arial" pitchFamily="34" charset="0"/>
            </a:endParaRPr>
          </a:p>
        </p:txBody>
      </p:sp>
      <p:sp>
        <p:nvSpPr>
          <p:cNvPr id="3" name="Content Placeholder 2"/>
          <p:cNvSpPr>
            <a:spLocks noGrp="1"/>
          </p:cNvSpPr>
          <p:nvPr>
            <p:ph sz="quarter" idx="1"/>
          </p:nvPr>
        </p:nvSpPr>
        <p:spPr>
          <a:xfrm>
            <a:off x="990600" y="1752600"/>
            <a:ext cx="7162800" cy="4572000"/>
          </a:xfrm>
        </p:spPr>
        <p:txBody>
          <a:bodyPr/>
          <a:lstStyle/>
          <a:p>
            <a:pPr marL="0" indent="0" eaLnBrk="1" hangingPunct="1">
              <a:buNone/>
              <a:defRPr/>
            </a:pPr>
            <a:endParaRPr lang="en-US" dirty="0" smtClean="0">
              <a:latin typeface="Sylfaen" panose="010A0502050306030303" pitchFamily="18" charset="0"/>
            </a:endParaRPr>
          </a:p>
          <a:p>
            <a:pPr eaLnBrk="1" hangingPunct="1">
              <a:defRPr/>
            </a:pPr>
            <a:r>
              <a:rPr lang="hy-AM" sz="2000" dirty="0" smtClean="0">
                <a:latin typeface="Arial" pitchFamily="34" charset="0"/>
                <a:cs typeface="Arial" pitchFamily="34" charset="0"/>
                <a:hlinkClick r:id="rId3" action="ppaction://hlinkfile"/>
              </a:rPr>
              <a:t>Ամփոփ աղյուսակ  1</a:t>
            </a:r>
            <a:endParaRPr lang="hy-AM" sz="2000" dirty="0" smtClean="0">
              <a:latin typeface="Arial" pitchFamily="34" charset="0"/>
              <a:cs typeface="Arial" pitchFamily="34" charset="0"/>
            </a:endParaRPr>
          </a:p>
          <a:p>
            <a:pPr eaLnBrk="1" hangingPunct="1">
              <a:defRPr/>
            </a:pPr>
            <a:endParaRPr lang="hy-AM" sz="2000" dirty="0" smtClean="0">
              <a:latin typeface="Arial" pitchFamily="34" charset="0"/>
              <a:cs typeface="Arial" pitchFamily="34" charset="0"/>
            </a:endParaRPr>
          </a:p>
          <a:p>
            <a:pPr eaLnBrk="1" hangingPunct="1">
              <a:defRPr/>
            </a:pPr>
            <a:endParaRPr lang="hy-AM" sz="2000" dirty="0" smtClean="0">
              <a:latin typeface="Arial" pitchFamily="34" charset="0"/>
              <a:cs typeface="Arial" pitchFamily="34" charset="0"/>
            </a:endParaRPr>
          </a:p>
          <a:p>
            <a:pPr eaLnBrk="1" hangingPunct="1">
              <a:defRPr/>
            </a:pPr>
            <a:r>
              <a:rPr lang="hy-AM" sz="2000" dirty="0">
                <a:latin typeface="Arial" pitchFamily="34" charset="0"/>
                <a:cs typeface="Arial" pitchFamily="34" charset="0"/>
                <a:hlinkClick r:id="rId4" action="ppaction://hlinkfile"/>
              </a:rPr>
              <a:t>Ամփոփ աղյուսակ  </a:t>
            </a:r>
            <a:r>
              <a:rPr lang="hy-AM" sz="2000" dirty="0" smtClean="0">
                <a:latin typeface="Arial" pitchFamily="34" charset="0"/>
                <a:cs typeface="Arial" pitchFamily="34" charset="0"/>
                <a:hlinkClick r:id="rId4" action="ppaction://hlinkfile"/>
              </a:rPr>
              <a:t>2</a:t>
            </a:r>
            <a:endParaRPr lang="hy-AM" sz="2000" dirty="0" smtClean="0">
              <a:latin typeface="Arial" pitchFamily="34" charset="0"/>
              <a:cs typeface="Arial" pitchFamily="34" charset="0"/>
            </a:endParaRPr>
          </a:p>
          <a:p>
            <a:pPr eaLnBrk="1" hangingPunct="1">
              <a:defRPr/>
            </a:pPr>
            <a:endParaRPr lang="hy-AM" sz="2000" dirty="0" smtClean="0">
              <a:latin typeface="Arial" pitchFamily="34" charset="0"/>
              <a:cs typeface="Arial" pitchFamily="34" charset="0"/>
            </a:endParaRPr>
          </a:p>
          <a:p>
            <a:pPr eaLnBrk="1" hangingPunct="1">
              <a:defRPr/>
            </a:pPr>
            <a:endParaRPr lang="hy-AM" sz="2000" dirty="0">
              <a:latin typeface="Arial" pitchFamily="34" charset="0"/>
              <a:cs typeface="Arial" pitchFamily="34" charset="0"/>
            </a:endParaRPr>
          </a:p>
          <a:p>
            <a:pPr eaLnBrk="1" hangingPunct="1">
              <a:defRPr/>
            </a:pPr>
            <a:r>
              <a:rPr lang="hy-AM" sz="2000" dirty="0" smtClean="0">
                <a:latin typeface="Arial" pitchFamily="34" charset="0"/>
                <a:cs typeface="Arial" pitchFamily="34" charset="0"/>
                <a:hlinkClick r:id="rId5" action="ppaction://hlinkfile"/>
              </a:rPr>
              <a:t>Կշռի որոշման աղյուսակ</a:t>
            </a:r>
            <a:endParaRPr lang="hy-AM" sz="2000" dirty="0" smtClean="0">
              <a:latin typeface="Arial" pitchFamily="34" charset="0"/>
              <a:cs typeface="Arial" pitchFamily="34" charset="0"/>
            </a:endParaRPr>
          </a:p>
          <a:p>
            <a:pPr eaLnBrk="1" hangingPunct="1">
              <a:defRPr/>
            </a:pPr>
            <a:endParaRPr lang="hy-AM" sz="2000" dirty="0" smtClean="0">
              <a:latin typeface="Arial" pitchFamily="34" charset="0"/>
              <a:cs typeface="Arial" pitchFamily="34" charset="0"/>
            </a:endParaRPr>
          </a:p>
          <a:p>
            <a:pPr marL="0" indent="0" eaLnBrk="1" hangingPunct="1">
              <a:buFont typeface="Wingdings 2" pitchFamily="18" charset="2"/>
              <a:buNone/>
              <a:defRPr/>
            </a:pPr>
            <a:endParaRPr lang="hy-AM" dirty="0">
              <a:latin typeface="Sylfaen" panose="010A0502050306030303" pitchFamily="18" charset="0"/>
            </a:endParaRPr>
          </a:p>
          <a:p>
            <a:pPr marL="0" indent="0" eaLnBrk="1" hangingPunct="1">
              <a:buFont typeface="Wingdings 2" pitchFamily="18" charset="2"/>
              <a:buNone/>
              <a:defRPr/>
            </a:pPr>
            <a:endParaRPr lang="en-US" dirty="0">
              <a:latin typeface="Sylfaen" panose="010A0502050306030303"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3784717623"/>
              </p:ext>
            </p:extLst>
          </p:nvPr>
        </p:nvGraphicFramePr>
        <p:xfrm>
          <a:off x="6934200" y="2057400"/>
          <a:ext cx="914400" cy="771525"/>
        </p:xfrm>
        <a:graphic>
          <a:graphicData uri="http://schemas.openxmlformats.org/presentationml/2006/ole">
            <mc:AlternateContent xmlns:mc="http://schemas.openxmlformats.org/markup-compatibility/2006">
              <mc:Choice xmlns:v="urn:schemas-microsoft-com:vml" Requires="v">
                <p:oleObj spid="_x0000_s16419" name="Document" showAsIcon="1" r:id="rId6" imgW="914400" imgH="771480" progId="Word.Document.8">
                  <p:embed/>
                </p:oleObj>
              </mc:Choice>
              <mc:Fallback>
                <p:oleObj name="Document" showAsIcon="1" r:id="rId6" imgW="914400" imgH="771480" progId="Word.Document.8">
                  <p:embed/>
                  <p:pic>
                    <p:nvPicPr>
                      <p:cNvPr id="0" name=""/>
                      <p:cNvPicPr/>
                      <p:nvPr/>
                    </p:nvPicPr>
                    <p:blipFill>
                      <a:blip r:embed="rId7"/>
                      <a:stretch>
                        <a:fillRect/>
                      </a:stretch>
                    </p:blipFill>
                    <p:spPr>
                      <a:xfrm>
                        <a:off x="6934200" y="2057400"/>
                        <a:ext cx="914400" cy="771525"/>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4123467849"/>
              </p:ext>
            </p:extLst>
          </p:nvPr>
        </p:nvGraphicFramePr>
        <p:xfrm>
          <a:off x="7010400" y="4191000"/>
          <a:ext cx="914400" cy="771525"/>
        </p:xfrm>
        <a:graphic>
          <a:graphicData uri="http://schemas.openxmlformats.org/presentationml/2006/ole">
            <mc:AlternateContent xmlns:mc="http://schemas.openxmlformats.org/markup-compatibility/2006">
              <mc:Choice xmlns:v="urn:schemas-microsoft-com:vml" Requires="v">
                <p:oleObj spid="_x0000_s16420" name="Document" showAsIcon="1" r:id="rId8" imgW="914400" imgH="771480" progId="Word.Document.8">
                  <p:embed/>
                </p:oleObj>
              </mc:Choice>
              <mc:Fallback>
                <p:oleObj name="Document" showAsIcon="1" r:id="rId8" imgW="914400" imgH="771480" progId="Word.Document.8">
                  <p:embed/>
                  <p:pic>
                    <p:nvPicPr>
                      <p:cNvPr id="0" name=""/>
                      <p:cNvPicPr/>
                      <p:nvPr/>
                    </p:nvPicPr>
                    <p:blipFill>
                      <a:blip r:embed="rId9"/>
                      <a:stretch>
                        <a:fillRect/>
                      </a:stretch>
                    </p:blipFill>
                    <p:spPr>
                      <a:xfrm>
                        <a:off x="7010400" y="4191000"/>
                        <a:ext cx="914400" cy="77152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551362044"/>
              </p:ext>
            </p:extLst>
          </p:nvPr>
        </p:nvGraphicFramePr>
        <p:xfrm>
          <a:off x="7010400" y="3048000"/>
          <a:ext cx="914400" cy="771525"/>
        </p:xfrm>
        <a:graphic>
          <a:graphicData uri="http://schemas.openxmlformats.org/presentationml/2006/ole">
            <mc:AlternateContent xmlns:mc="http://schemas.openxmlformats.org/markup-compatibility/2006">
              <mc:Choice xmlns:v="urn:schemas-microsoft-com:vml" Requires="v">
                <p:oleObj spid="_x0000_s16421" name="Document" showAsIcon="1" r:id="rId10" imgW="914400" imgH="771480" progId="Word.Document.8">
                  <p:embed/>
                </p:oleObj>
              </mc:Choice>
              <mc:Fallback>
                <p:oleObj name="Document" showAsIcon="1" r:id="rId10" imgW="914400" imgH="771480" progId="Word.Document.8">
                  <p:embed/>
                  <p:pic>
                    <p:nvPicPr>
                      <p:cNvPr id="0" name=""/>
                      <p:cNvPicPr/>
                      <p:nvPr/>
                    </p:nvPicPr>
                    <p:blipFill>
                      <a:blip r:embed="rId11"/>
                      <a:stretch>
                        <a:fillRect/>
                      </a:stretch>
                    </p:blipFill>
                    <p:spPr>
                      <a:xfrm>
                        <a:off x="7010400" y="3048000"/>
                        <a:ext cx="914400" cy="7715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7772400" cy="639762"/>
          </a:xfrm>
        </p:spPr>
        <p:txBody>
          <a:bodyPr/>
          <a:lstStyle/>
          <a:p>
            <a:pPr algn="ctr"/>
            <a:r>
              <a:rPr lang="hy-AM" sz="3600" b="1" dirty="0" smtClean="0">
                <a:solidFill>
                  <a:schemeClr val="accent2"/>
                </a:solidFill>
                <a:latin typeface="Arial" pitchFamily="34" charset="0"/>
                <a:cs typeface="Arial" pitchFamily="34" charset="0"/>
              </a:rPr>
              <a:t>Գործնական աշխատանք </a:t>
            </a:r>
            <a:r>
              <a:rPr lang="en-US" sz="3600" b="1" dirty="0" smtClean="0">
                <a:solidFill>
                  <a:schemeClr val="accent2"/>
                </a:solidFill>
                <a:latin typeface="Arial" pitchFamily="34" charset="0"/>
                <a:cs typeface="Arial" pitchFamily="34" charset="0"/>
              </a:rPr>
              <a:t/>
            </a:r>
            <a:br>
              <a:rPr lang="en-US" sz="3600" b="1" dirty="0" smtClean="0">
                <a:solidFill>
                  <a:schemeClr val="accent2"/>
                </a:solidFill>
                <a:latin typeface="Arial" pitchFamily="34" charset="0"/>
                <a:cs typeface="Arial" pitchFamily="34" charset="0"/>
              </a:rPr>
            </a:br>
            <a:endParaRPr lang="en-US" sz="3600" b="1" dirty="0">
              <a:solidFill>
                <a:schemeClr val="accent2"/>
              </a:solidFill>
              <a:latin typeface="Arial" pitchFamily="34" charset="0"/>
              <a:cs typeface="Arial" pitchFamily="34" charset="0"/>
            </a:endParaRPr>
          </a:p>
        </p:txBody>
      </p:sp>
      <p:sp>
        <p:nvSpPr>
          <p:cNvPr id="4" name="Rectangle 3"/>
          <p:cNvSpPr/>
          <p:nvPr/>
        </p:nvSpPr>
        <p:spPr>
          <a:xfrm>
            <a:off x="838200" y="1371600"/>
            <a:ext cx="7848600" cy="5016758"/>
          </a:xfrm>
          <a:prstGeom prst="rect">
            <a:avLst/>
          </a:prstGeom>
        </p:spPr>
        <p:txBody>
          <a:bodyPr wrap="square">
            <a:spAutoFit/>
          </a:bodyPr>
          <a:lstStyle/>
          <a:p>
            <a:pPr marL="342900" indent="-342900">
              <a:buFont typeface="Arial" pitchFamily="34" charset="0"/>
              <a:buChar char="•"/>
            </a:pPr>
            <a:r>
              <a:rPr lang="hy-AM" sz="2000" dirty="0">
                <a:solidFill>
                  <a:srgbClr val="002060"/>
                </a:solidFill>
                <a:latin typeface="Arial" pitchFamily="34" charset="0"/>
                <a:cs typeface="Arial" pitchFamily="34" charset="0"/>
              </a:rPr>
              <a:t>Ընտրել, չորս (4) չափանիշ, որոնք պետք է կիրառվեն հատկորոշված բոլոր հիմնախնդիրների համար:</a:t>
            </a:r>
          </a:p>
          <a:p>
            <a:pPr marL="342900" indent="-342900">
              <a:buFont typeface="Arial" pitchFamily="34" charset="0"/>
              <a:buChar char="•"/>
            </a:pPr>
            <a:endParaRPr lang="en-US" sz="2000" dirty="0">
              <a:solidFill>
                <a:srgbClr val="002060"/>
              </a:solidFill>
              <a:latin typeface="Arial" pitchFamily="34" charset="0"/>
              <a:cs typeface="Arial" pitchFamily="34" charset="0"/>
            </a:endParaRPr>
          </a:p>
          <a:p>
            <a:pPr marL="285750" lvl="0" indent="-285750">
              <a:buFont typeface="Arial" pitchFamily="34" charset="0"/>
              <a:buChar char="•"/>
            </a:pPr>
            <a:r>
              <a:rPr lang="hy-AM" sz="2000" dirty="0">
                <a:solidFill>
                  <a:srgbClr val="002060"/>
                </a:solidFill>
                <a:latin typeface="Arial" pitchFamily="34" charset="0"/>
                <a:cs typeface="Arial" pitchFamily="34" charset="0"/>
              </a:rPr>
              <a:t>Յուրաքանչյուր մասնակից ինքնուրույն 4-ից ընտրում է 3 չափանիշ, այնուհետև գրատախտակին կամ ֆլիպչարթի վրա հրապարակայնորեն «քվեարկում» դրանց օգտին։ </a:t>
            </a:r>
          </a:p>
          <a:p>
            <a:pPr marL="285750" lvl="0" indent="-285750">
              <a:buFont typeface="Arial" pitchFamily="34" charset="0"/>
              <a:buChar char="•"/>
            </a:pPr>
            <a:endParaRPr lang="en-US" sz="2000" dirty="0">
              <a:solidFill>
                <a:srgbClr val="002060"/>
              </a:solidFill>
              <a:latin typeface="Arial" pitchFamily="34" charset="0"/>
              <a:cs typeface="Arial" pitchFamily="34" charset="0"/>
            </a:endParaRPr>
          </a:p>
          <a:p>
            <a:pPr marL="285750" lvl="0" indent="-285750">
              <a:buFont typeface="Arial" pitchFamily="34" charset="0"/>
              <a:buChar char="•"/>
            </a:pPr>
            <a:r>
              <a:rPr lang="hy-AM" sz="2000" dirty="0">
                <a:solidFill>
                  <a:srgbClr val="002060"/>
                </a:solidFill>
                <a:latin typeface="Arial" pitchFamily="34" charset="0"/>
                <a:cs typeface="Arial" pitchFamily="34" charset="0"/>
              </a:rPr>
              <a:t>Ըստ հավաքված ձայների՝ որոշում է յուրաքանչյուր չափանիշի կշիռը:</a:t>
            </a:r>
          </a:p>
          <a:p>
            <a:pPr marL="285750" lvl="0" indent="-285750">
              <a:buFont typeface="Arial" pitchFamily="34" charset="0"/>
              <a:buChar char="•"/>
            </a:pPr>
            <a:endParaRPr lang="en-US" sz="2000" dirty="0">
              <a:solidFill>
                <a:srgbClr val="002060"/>
              </a:solidFill>
              <a:latin typeface="Arial" pitchFamily="34" charset="0"/>
              <a:cs typeface="Arial" pitchFamily="34" charset="0"/>
            </a:endParaRPr>
          </a:p>
          <a:p>
            <a:pPr marL="285750" lvl="0" indent="-285750">
              <a:buFont typeface="Arial" pitchFamily="34" charset="0"/>
              <a:buChar char="•"/>
            </a:pPr>
            <a:r>
              <a:rPr lang="hy-AM" sz="2000" dirty="0">
                <a:solidFill>
                  <a:srgbClr val="002060"/>
                </a:solidFill>
                <a:latin typeface="Arial" pitchFamily="34" charset="0"/>
                <a:cs typeface="Arial" pitchFamily="34" charset="0"/>
              </a:rPr>
              <a:t>Օգտագործելով այս չափանիշները՝ իրենց համապատասխան կշիռներով և միավորներով, յուրաքանչյուր մասնակից ինքնուրույն է գնահատում բոլոր հիմնախնդիրները:</a:t>
            </a:r>
          </a:p>
          <a:p>
            <a:pPr marL="285750" lvl="0" indent="-285750">
              <a:buFont typeface="Arial" pitchFamily="34" charset="0"/>
              <a:buChar char="•"/>
            </a:pPr>
            <a:endParaRPr lang="en-US" sz="2000" dirty="0">
              <a:solidFill>
                <a:srgbClr val="002060"/>
              </a:solidFill>
              <a:latin typeface="Arial" pitchFamily="34" charset="0"/>
              <a:cs typeface="Arial" pitchFamily="34" charset="0"/>
            </a:endParaRPr>
          </a:p>
          <a:p>
            <a:pPr marL="285750" lvl="0" indent="-285750">
              <a:buFont typeface="Arial" pitchFamily="34" charset="0"/>
              <a:buChar char="•"/>
            </a:pPr>
            <a:r>
              <a:rPr lang="hy-AM" sz="2000" dirty="0">
                <a:solidFill>
                  <a:srgbClr val="002060"/>
                </a:solidFill>
                <a:latin typeface="Arial" pitchFamily="34" charset="0"/>
                <a:cs typeface="Arial" pitchFamily="34" charset="0"/>
              </a:rPr>
              <a:t>Վերջում հաշվարկվում է յուրաքանչյուր հիմնախնդիր միջին բալը` հիմնվելով մասնակիցների ​​գնահատումների վրա:</a:t>
            </a:r>
            <a:endParaRPr lang="en-US" sz="20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7009916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
  <TotalTime>12269</TotalTime>
  <Words>486</Words>
  <Application>Microsoft Office PowerPoint</Application>
  <PresentationFormat>On-screen Show (4:3)</PresentationFormat>
  <Paragraphs>97</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4" baseType="lpstr">
      <vt:lpstr>Equity</vt:lpstr>
      <vt:lpstr>Document</vt:lpstr>
      <vt:lpstr>Microsoft Word 97 - 2003 Document</vt:lpstr>
      <vt:lpstr> Հիմնախնդիրների առաջնահերթությունների սահմանում  Prioritizing Policy Issues </vt:lpstr>
      <vt:lpstr>ԴԵԼՖԻ ՄԵԹՈԴ</vt:lpstr>
      <vt:lpstr>Ի՞ՆՉ Է ԴԵԼՖԻ ՄԵԹՈԴԸ</vt:lpstr>
      <vt:lpstr>Ի՞ՆՉ Է ԴԵԼՖԻ ԽՈՒՄԲԸ</vt:lpstr>
      <vt:lpstr>ՊԱՏՄԱԿԱՆ ԱԿՆԱՐԿ</vt:lpstr>
      <vt:lpstr>ԻՐԱՏԵՍԱԿԱՆ ԼԻՆԵԼԸ</vt:lpstr>
      <vt:lpstr>ԴԵԼՖԻ ՄԵԹՈԴԻ ԲԱՑԱՏՐՈՒԹՅՈՒՆ</vt:lpstr>
      <vt:lpstr>ԳՆԱՀԱՏՄԱՆ ԱՂՅՈՒՍԱԿՆԵՐ</vt:lpstr>
      <vt:lpstr>Գործնական աշխատանք  </vt:lpstr>
      <vt:lpstr>PowerPoint Presentation</vt:lpstr>
      <vt:lpstr>PowerPoint Presentation</vt:lpstr>
    </vt:vector>
  </TitlesOfParts>
  <Company>UrbanFoundation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Համայնքային ծառայությունների հենանշում</dc:title>
  <dc:creator>Armen</dc:creator>
  <cp:lastModifiedBy>Armen</cp:lastModifiedBy>
  <cp:revision>167</cp:revision>
  <cp:lastPrinted>2019-12-16T08:35:35Z</cp:lastPrinted>
  <dcterms:created xsi:type="dcterms:W3CDTF">2019-04-17T18:00:39Z</dcterms:created>
  <dcterms:modified xsi:type="dcterms:W3CDTF">2021-02-09T22:45:18Z</dcterms:modified>
</cp:coreProperties>
</file>