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66" r:id="rId2"/>
    <p:sldId id="269" r:id="rId3"/>
    <p:sldId id="272" r:id="rId4"/>
    <p:sldId id="270" r:id="rId5"/>
    <p:sldId id="281" r:id="rId6"/>
    <p:sldId id="271" r:id="rId7"/>
    <p:sldId id="273" r:id="rId8"/>
    <p:sldId id="294" r:id="rId9"/>
    <p:sldId id="275" r:id="rId10"/>
    <p:sldId id="256" r:id="rId11"/>
    <p:sldId id="257" r:id="rId12"/>
    <p:sldId id="261" r:id="rId13"/>
    <p:sldId id="260" r:id="rId14"/>
    <p:sldId id="258" r:id="rId15"/>
    <p:sldId id="292" r:id="rId16"/>
    <p:sldId id="293" r:id="rId17"/>
    <p:sldId id="262" r:id="rId18"/>
    <p:sldId id="268" r:id="rId19"/>
    <p:sldId id="277" r:id="rId20"/>
    <p:sldId id="282" r:id="rId21"/>
    <p:sldId id="283" r:id="rId22"/>
    <p:sldId id="284" r:id="rId23"/>
    <p:sldId id="289" r:id="rId24"/>
    <p:sldId id="280" r:id="rId25"/>
    <p:sldId id="291" r:id="rId26"/>
    <p:sldId id="296" r:id="rId27"/>
    <p:sldId id="304" r:id="rId28"/>
    <p:sldId id="295" r:id="rId29"/>
    <p:sldId id="298" r:id="rId30"/>
    <p:sldId id="303" r:id="rId31"/>
    <p:sldId id="299" r:id="rId32"/>
    <p:sldId id="300" r:id="rId33"/>
    <p:sldId id="302" r:id="rId34"/>
    <p:sldId id="301" r:id="rId35"/>
    <p:sldId id="288" r:id="rId36"/>
    <p:sldId id="286" r:id="rId37"/>
    <p:sldId id="287" r:id="rId38"/>
    <p:sldId id="305" r:id="rId39"/>
    <p:sldId id="265" r:id="rId40"/>
    <p:sldId id="306" r:id="rId41"/>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87" autoAdjust="0"/>
    <p:restoredTop sz="86316" autoAdjust="0"/>
  </p:normalViewPr>
  <p:slideViewPr>
    <p:cSldViewPr>
      <p:cViewPr>
        <p:scale>
          <a:sx n="70" d="100"/>
          <a:sy n="70" d="100"/>
        </p:scale>
        <p:origin x="-1152" y="19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38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4099" name="Rectangle 3"/>
          <p:cNvSpPr>
            <a:spLocks noGrp="1" noChangeArrowheads="1"/>
          </p:cNvSpPr>
          <p:nvPr>
            <p:ph type="dt" idx="1"/>
          </p:nvPr>
        </p:nvSpPr>
        <p:spPr bwMode="auto">
          <a:xfrm>
            <a:off x="3884613"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410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415790"/>
            <a:ext cx="54864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6"/>
          <p:cNvSpPr>
            <a:spLocks noGrp="1" noChangeArrowheads="1"/>
          </p:cNvSpPr>
          <p:nvPr>
            <p:ph type="ftr" sz="quarter" idx="4"/>
          </p:nvPr>
        </p:nvSpPr>
        <p:spPr bwMode="auto">
          <a:xfrm>
            <a:off x="0"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4103" name="Rectangle 7"/>
          <p:cNvSpPr>
            <a:spLocks noGrp="1" noChangeArrowheads="1"/>
          </p:cNvSpPr>
          <p:nvPr>
            <p:ph type="sldNum" sz="quarter" idx="5"/>
          </p:nvPr>
        </p:nvSpPr>
        <p:spPr bwMode="auto">
          <a:xfrm>
            <a:off x="3884613"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3545C0D-2926-4B57-A716-7F178F537F9F}" type="slidenum">
              <a:rPr lang="en-US"/>
              <a:pPr/>
              <a:t>‹#›</a:t>
            </a:fld>
            <a:endParaRPr lang="en-US" dirty="0"/>
          </a:p>
        </p:txBody>
      </p:sp>
    </p:spTree>
    <p:extLst>
      <p:ext uri="{BB962C8B-B14F-4D97-AF65-F5344CB8AC3E}">
        <p14:creationId xmlns:p14="http://schemas.microsoft.com/office/powerpoint/2010/main" val="272736522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scholar.google/"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7C7152-2655-44DA-B4CD-C8C13CF208A6}" type="slidenum">
              <a:rPr lang="en-US"/>
              <a:pPr/>
              <a:t>1</a:t>
            </a:fld>
            <a:endParaRPr lang="en-US" dirty="0"/>
          </a:p>
        </p:txBody>
      </p:sp>
      <p:sp>
        <p:nvSpPr>
          <p:cNvPr id="71682" name="Rectangle 1026"/>
          <p:cNvSpPr>
            <a:spLocks noGrp="1" noRot="1" noChangeAspect="1" noChangeArrowheads="1" noTextEdit="1"/>
          </p:cNvSpPr>
          <p:nvPr>
            <p:ph type="sldImg"/>
          </p:nvPr>
        </p:nvSpPr>
        <p:spPr>
          <a:ln/>
        </p:spPr>
      </p:sp>
      <p:sp>
        <p:nvSpPr>
          <p:cNvPr id="71683" name="Rectangle 1027"/>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suspect that much of what I just said is pretty nebulous or too general to be useful.  This example should make things clearer.</a:t>
            </a:r>
          </a:p>
          <a:p>
            <a:r>
              <a:rPr lang="en-US" dirty="0"/>
              <a:t>Following this one, there will be a class exercise to help deepen your knowledge of this tool.</a:t>
            </a:r>
          </a:p>
          <a:p>
            <a:endParaRPr lang="en-US" dirty="0"/>
          </a:p>
          <a:p>
            <a:r>
              <a:rPr lang="en-US" dirty="0"/>
              <a:t>This example is based on an actual research project undertaken shortly after the housing allowance program was introduced in Russia.  The  information produced was important for the Ministry of Housing and Urban Develop and used extensively.</a:t>
            </a:r>
          </a:p>
          <a:p>
            <a:endParaRPr lang="en-US" dirty="0"/>
          </a:p>
          <a:p>
            <a:r>
              <a:rPr lang="en-US" dirty="0"/>
              <a:t>More information is in:</a:t>
            </a:r>
          </a:p>
          <a:p>
            <a:r>
              <a:rPr lang="en-US" dirty="0"/>
              <a:t>R. Struyk and E. Petrova, </a:t>
            </a:r>
            <a:r>
              <a:rPr lang="en-US" dirty="0">
                <a:effectLst/>
                <a:latin typeface="Arial" panose="020B0604020202020204" pitchFamily="34" charset="0"/>
                <a:ea typeface="Times New Roman" panose="02020603050405020304" pitchFamily="18" charset="0"/>
                <a:cs typeface="Arial" panose="020B0604020202020204" pitchFamily="34" charset="0"/>
              </a:rPr>
              <a:t>“Client Satisfaction with Intake in Russia’s Housing Allowance Program,” </a:t>
            </a:r>
            <a:r>
              <a:rPr lang="en-US" i="1" dirty="0">
                <a:effectLst/>
                <a:latin typeface="Arial" panose="020B0604020202020204" pitchFamily="34" charset="0"/>
                <a:ea typeface="Times New Roman" panose="02020603050405020304" pitchFamily="18" charset="0"/>
                <a:cs typeface="Arial" panose="020B0604020202020204" pitchFamily="34" charset="0"/>
              </a:rPr>
              <a:t>Problems of Economic Transition</a:t>
            </a:r>
            <a:r>
              <a:rPr lang="en-US" dirty="0">
                <a:effectLst/>
                <a:latin typeface="Arial" panose="020B0604020202020204" pitchFamily="34" charset="0"/>
                <a:ea typeface="Times New Roman" panose="02020603050405020304" pitchFamily="18" charset="0"/>
                <a:cs typeface="Arial" panose="020B0604020202020204" pitchFamily="34" charset="0"/>
              </a:rPr>
              <a:t>, vol. 50, no.10, 2008, pp.44-64.</a:t>
            </a:r>
          </a:p>
          <a:p>
            <a:endParaRPr lang="en-US" dirty="0"/>
          </a:p>
        </p:txBody>
      </p:sp>
      <p:sp>
        <p:nvSpPr>
          <p:cNvPr id="4" name="Slide Number Placeholder 3"/>
          <p:cNvSpPr>
            <a:spLocks noGrp="1"/>
          </p:cNvSpPr>
          <p:nvPr>
            <p:ph type="sldNum" sz="quarter" idx="5"/>
          </p:nvPr>
        </p:nvSpPr>
        <p:spPr/>
        <p:txBody>
          <a:bodyPr/>
          <a:lstStyle/>
          <a:p>
            <a:fld id="{33545C0D-2926-4B57-A716-7F178F537F9F}" type="slidenum">
              <a:rPr lang="en-US" smtClean="0"/>
              <a:pPr/>
              <a:t>10</a:t>
            </a:fld>
            <a:endParaRPr lang="en-US" dirty="0"/>
          </a:p>
        </p:txBody>
      </p:sp>
    </p:spTree>
    <p:extLst>
      <p:ext uri="{BB962C8B-B14F-4D97-AF65-F5344CB8AC3E}">
        <p14:creationId xmlns:p14="http://schemas.microsoft.com/office/powerpoint/2010/main" val="8618634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Pt.1 Credibility: Client dissatisfaction with programs generally exist for good reasons.  It signals poor program design, weak administration or both.   </a:t>
            </a:r>
          </a:p>
          <a:p>
            <a:endParaRPr lang="en-US" dirty="0"/>
          </a:p>
          <a:p>
            <a:r>
              <a:rPr lang="en-US" dirty="0"/>
              <a:t>Pt.2 A poor reputation, especially when disappointed clients are the primary source of information, often has a powerful impact on discouraging potential program clients from bothering to apply.</a:t>
            </a:r>
          </a:p>
          <a:p>
            <a:r>
              <a:rPr lang="en-US" dirty="0"/>
              <a:t>Pt..3 Important to develop the knowledge base on this element of program administration. </a:t>
            </a:r>
          </a:p>
          <a:p>
            <a:endParaRPr lang="en-US" dirty="0"/>
          </a:p>
          <a:p>
            <a:endParaRPr lang="en-US" dirty="0"/>
          </a:p>
          <a:p>
            <a:r>
              <a:rPr lang="en-US" dirty="0"/>
              <a:t>I will first describe the program and then turn to the log frame for the program evaluation.</a:t>
            </a:r>
          </a:p>
          <a:p>
            <a:endParaRPr lang="en-US" dirty="0"/>
          </a:p>
          <a:p>
            <a:endParaRPr lang="en-US" dirty="0"/>
          </a:p>
        </p:txBody>
      </p:sp>
      <p:sp>
        <p:nvSpPr>
          <p:cNvPr id="4" name="Slide Number Placeholder 3"/>
          <p:cNvSpPr>
            <a:spLocks noGrp="1"/>
          </p:cNvSpPr>
          <p:nvPr>
            <p:ph type="sldNum" sz="quarter" idx="5"/>
          </p:nvPr>
        </p:nvSpPr>
        <p:spPr/>
        <p:txBody>
          <a:bodyPr/>
          <a:lstStyle/>
          <a:p>
            <a:fld id="{33545C0D-2926-4B57-A716-7F178F537F9F}" type="slidenum">
              <a:rPr lang="en-US" smtClean="0"/>
              <a:pPr/>
              <a:t>11</a:t>
            </a:fld>
            <a:endParaRPr lang="en-US" dirty="0"/>
          </a:p>
        </p:txBody>
      </p:sp>
    </p:spTree>
    <p:extLst>
      <p:ext uri="{BB962C8B-B14F-4D97-AF65-F5344CB8AC3E}">
        <p14:creationId xmlns:p14="http://schemas.microsoft.com/office/powerpoint/2010/main" val="2710550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Class Q: </a:t>
            </a:r>
            <a:r>
              <a:rPr lang="en-US" dirty="0"/>
              <a:t>Confirm understanding of “means tested,” “income conditioned”??</a:t>
            </a:r>
          </a:p>
          <a:p>
            <a:endParaRPr lang="en-US" dirty="0"/>
          </a:p>
          <a:p>
            <a:endParaRPr lang="en-US" dirty="0"/>
          </a:p>
        </p:txBody>
      </p:sp>
      <p:sp>
        <p:nvSpPr>
          <p:cNvPr id="4" name="Slide Number Placeholder 3"/>
          <p:cNvSpPr>
            <a:spLocks noGrp="1"/>
          </p:cNvSpPr>
          <p:nvPr>
            <p:ph type="sldNum" sz="quarter" idx="5"/>
          </p:nvPr>
        </p:nvSpPr>
        <p:spPr/>
        <p:txBody>
          <a:bodyPr/>
          <a:lstStyle/>
          <a:p>
            <a:fld id="{33545C0D-2926-4B57-A716-7F178F537F9F}" type="slidenum">
              <a:rPr lang="en-US" smtClean="0"/>
              <a:pPr/>
              <a:t>12</a:t>
            </a:fld>
            <a:endParaRPr lang="en-US" dirty="0"/>
          </a:p>
        </p:txBody>
      </p:sp>
    </p:spTree>
    <p:extLst>
      <p:ext uri="{BB962C8B-B14F-4D97-AF65-F5344CB8AC3E}">
        <p14:creationId xmlns:p14="http://schemas.microsoft.com/office/powerpoint/2010/main" val="26612682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D27C0EAC-0E86-4CDC-9481-B7D6EA54BB6F}"/>
              </a:ext>
            </a:extLst>
          </p:cNvPr>
          <p:cNvSpPr>
            <a:spLocks noGrp="1" noChangeArrowheads="1"/>
          </p:cNvSpPr>
          <p:nvPr>
            <p:ph type="sldNum" sz="quarter" idx="5"/>
          </p:nvPr>
        </p:nvSpPr>
        <p:spPr>
          <a:ln/>
        </p:spPr>
        <p:txBody>
          <a:bodyPr/>
          <a:lstStyle/>
          <a:p>
            <a:fld id="{483E541B-017A-4BE3-8B8D-3ED250C249FD}" type="slidenum">
              <a:rPr lang="en-US" altLang="en-US"/>
              <a:pPr/>
              <a:t>13</a:t>
            </a:fld>
            <a:endParaRPr lang="en-US" altLang="en-US" dirty="0"/>
          </a:p>
        </p:txBody>
      </p:sp>
      <p:sp>
        <p:nvSpPr>
          <p:cNvPr id="37890" name="Rectangle 2">
            <a:extLst>
              <a:ext uri="{FF2B5EF4-FFF2-40B4-BE49-F238E27FC236}">
                <a16:creationId xmlns:a16="http://schemas.microsoft.com/office/drawing/2014/main" xmlns="" id="{21781FAF-8C8A-4A8A-AD32-D27FBCBADF20}"/>
              </a:ext>
            </a:extLst>
          </p:cNvPr>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37891" name="Rectangle 3">
            <a:extLst>
              <a:ext uri="{FF2B5EF4-FFF2-40B4-BE49-F238E27FC236}">
                <a16:creationId xmlns:a16="http://schemas.microsoft.com/office/drawing/2014/main" xmlns="" id="{66942BDE-05F5-4C1E-8E50-49F1E6E1197F}"/>
              </a:ext>
            </a:extLst>
          </p:cNvPr>
          <p:cNvSpPr>
            <a:spLocks noGrp="1" noChangeArrowheads="1"/>
          </p:cNvSpPr>
          <p:nvPr>
            <p:ph type="body" idx="1"/>
          </p:nvPr>
        </p:nvSpPr>
        <p:spPr bwMode="auto">
          <a:xfrm>
            <a:off x="914400" y="4415790"/>
            <a:ext cx="5029200" cy="4183380"/>
          </a:xfrm>
          <a:prstGeom prst="rect">
            <a:avLst/>
          </a:prstGeom>
          <a:solidFill>
            <a:srgbClr val="FFFFFF"/>
          </a:solidFill>
          <a:ln>
            <a:solidFill>
              <a:srgbClr val="000000"/>
            </a:solidFill>
            <a:miter lim="800000"/>
            <a:headEnd/>
            <a:tailEnd/>
          </a:ln>
        </p:spPr>
        <p:txBody>
          <a:bodyPr/>
          <a:lstStyle/>
          <a:p>
            <a:r>
              <a:rPr lang="en-US" altLang="en-US" dirty="0"/>
              <a:t>Appropriate size depends on number of persons in HH, relations among them and gender.</a:t>
            </a:r>
          </a:p>
          <a:p>
            <a:endParaRPr lang="en-US" altLang="en-US" dirty="0"/>
          </a:p>
          <a:p>
            <a:r>
              <a:rPr lang="en-US" altLang="en-US" dirty="0"/>
              <a:t>Examples</a:t>
            </a:r>
          </a:p>
          <a:p>
            <a:r>
              <a:rPr lang="en-US" altLang="en-US" dirty="0"/>
              <a:t>MSR = 100	t=.30	</a:t>
            </a:r>
          </a:p>
          <a:p>
            <a:endParaRPr lang="en-US" altLang="en-US" dirty="0"/>
          </a:p>
          <a:p>
            <a:pPr marL="228600" indent="-228600">
              <a:buAutoNum type="arabicPeriod"/>
            </a:pPr>
            <a:r>
              <a:rPr lang="en-US" altLang="en-US" dirty="0"/>
              <a:t>Y=300	P = 100-90 = 10</a:t>
            </a:r>
          </a:p>
          <a:p>
            <a:pPr marL="228600" indent="-228600">
              <a:buAutoNum type="arabicPeriod"/>
            </a:pPr>
            <a:r>
              <a:rPr lang="en-US" altLang="en-US" dirty="0"/>
              <a:t>Y=100	P = 100 – 30 = 70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D8CA44A6-BD3D-426E-9908-0AA855DE3912}"/>
              </a:ext>
            </a:extLst>
          </p:cNvPr>
          <p:cNvSpPr>
            <a:spLocks noGrp="1" noChangeArrowheads="1"/>
          </p:cNvSpPr>
          <p:nvPr>
            <p:ph type="sldNum" sz="quarter" idx="5"/>
          </p:nvPr>
        </p:nvSpPr>
        <p:spPr>
          <a:ln/>
        </p:spPr>
        <p:txBody>
          <a:bodyPr/>
          <a:lstStyle/>
          <a:p>
            <a:fld id="{621ECE3C-B0D9-4C50-BB66-81D904A1BE03}" type="slidenum">
              <a:rPr lang="en-US" altLang="en-US"/>
              <a:pPr/>
              <a:t>14</a:t>
            </a:fld>
            <a:endParaRPr lang="en-US" altLang="en-US" dirty="0"/>
          </a:p>
        </p:txBody>
      </p:sp>
      <p:sp>
        <p:nvSpPr>
          <p:cNvPr id="53250" name="Rectangle 2">
            <a:extLst>
              <a:ext uri="{FF2B5EF4-FFF2-40B4-BE49-F238E27FC236}">
                <a16:creationId xmlns:a16="http://schemas.microsoft.com/office/drawing/2014/main" xmlns="" id="{D2D8AC85-0CFE-405C-8C2D-13A5A0956EC3}"/>
              </a:ext>
            </a:extLst>
          </p:cNvPr>
          <p:cNvSpPr>
            <a:spLocks noGrp="1" noRot="1" noChangeAspect="1" noChangeArrowheads="1" noTextEdit="1"/>
          </p:cNvSpPr>
          <p:nvPr>
            <p:ph type="sldImg"/>
          </p:nvPr>
        </p:nvSpPr>
        <p:spPr>
          <a:ln/>
        </p:spPr>
      </p:sp>
      <p:sp>
        <p:nvSpPr>
          <p:cNvPr id="53251" name="Rectangle 3">
            <a:extLst>
              <a:ext uri="{FF2B5EF4-FFF2-40B4-BE49-F238E27FC236}">
                <a16:creationId xmlns:a16="http://schemas.microsoft.com/office/drawing/2014/main" xmlns="" id="{089A109B-D60C-4FD8-AE4D-4D9297791756}"/>
              </a:ext>
            </a:extLst>
          </p:cNvPr>
          <p:cNvSpPr>
            <a:spLocks noGrp="1" noChangeArrowheads="1"/>
          </p:cNvSpPr>
          <p:nvPr>
            <p:ph type="body" idx="1"/>
          </p:nvPr>
        </p:nvSpPr>
        <p:spPr/>
        <p:txBody>
          <a:bodyPr/>
          <a:lstStyle/>
          <a:p>
            <a:r>
              <a:rPr lang="en-US" altLang="en-US" dirty="0"/>
              <a:t>After the first few months of program implementation, there were concerns about the low number of program participants.  Obvious task was to ask a sample of the population if they knew about the program and applicants about their experience in applying for benefits.</a:t>
            </a:r>
          </a:p>
          <a:p>
            <a:endParaRPr lang="en-US" altLang="en-US" dirty="0"/>
          </a:p>
          <a:p>
            <a:r>
              <a:rPr lang="en-US" altLang="en-US" dirty="0"/>
              <a:t>Looking at practices in different locations is important because local authorities have substantial control over setting parameters: MSR, t</a:t>
            </a:r>
          </a:p>
          <a:p>
            <a:endParaRPr lang="en-US" altLang="en-US" dirty="0"/>
          </a:p>
          <a:p>
            <a:r>
              <a:rPr lang="en-US" altLang="en-US" dirty="0"/>
              <a:t>We will cover the first two questions; not sufficient time for #3.</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case where there is an overall objective</a:t>
            </a:r>
          </a:p>
        </p:txBody>
      </p:sp>
      <p:sp>
        <p:nvSpPr>
          <p:cNvPr id="4" name="Slide Number Placeholder 3"/>
          <p:cNvSpPr>
            <a:spLocks noGrp="1"/>
          </p:cNvSpPr>
          <p:nvPr>
            <p:ph type="sldNum" sz="quarter" idx="5"/>
          </p:nvPr>
        </p:nvSpPr>
        <p:spPr/>
        <p:txBody>
          <a:bodyPr/>
          <a:lstStyle/>
          <a:p>
            <a:fld id="{33545C0D-2926-4B57-A716-7F178F537F9F}" type="slidenum">
              <a:rPr lang="en-US" smtClean="0"/>
              <a:pPr/>
              <a:t>15</a:t>
            </a:fld>
            <a:endParaRPr lang="en-US" dirty="0"/>
          </a:p>
        </p:txBody>
      </p:sp>
    </p:spTree>
    <p:extLst>
      <p:ext uri="{BB962C8B-B14F-4D97-AF65-F5344CB8AC3E}">
        <p14:creationId xmlns:p14="http://schemas.microsoft.com/office/powerpoint/2010/main" val="16095621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Indicator: includes time to visit government offices to get documents</a:t>
            </a:r>
          </a:p>
          <a:p>
            <a:r>
              <a:rPr lang="en-US" dirty="0"/>
              <a:t>Together the various indicators give a good picture of the effort required of applicants to apply. </a:t>
            </a:r>
          </a:p>
          <a:p>
            <a:endParaRPr lang="en-US" dirty="0"/>
          </a:p>
          <a:p>
            <a:r>
              <a:rPr lang="en-US" dirty="0"/>
              <a:t>Note: HA program also so assets limits in addition to income sources. Home visits made to confirm presence of assets, especially new assets, possibly not reported.  Client can be disqualified from participating.</a:t>
            </a:r>
          </a:p>
        </p:txBody>
      </p:sp>
      <p:sp>
        <p:nvSpPr>
          <p:cNvPr id="4" name="Slide Number Placeholder 3"/>
          <p:cNvSpPr>
            <a:spLocks noGrp="1"/>
          </p:cNvSpPr>
          <p:nvPr>
            <p:ph type="sldNum" sz="quarter" idx="5"/>
          </p:nvPr>
        </p:nvSpPr>
        <p:spPr/>
        <p:txBody>
          <a:bodyPr/>
          <a:lstStyle/>
          <a:p>
            <a:fld id="{33545C0D-2926-4B57-A716-7F178F537F9F}" type="slidenum">
              <a:rPr lang="en-US" smtClean="0"/>
              <a:pPr/>
              <a:t>16</a:t>
            </a:fld>
            <a:endParaRPr lang="en-US" dirty="0"/>
          </a:p>
        </p:txBody>
      </p:sp>
    </p:spTree>
    <p:extLst>
      <p:ext uri="{BB962C8B-B14F-4D97-AF65-F5344CB8AC3E}">
        <p14:creationId xmlns:p14="http://schemas.microsoft.com/office/powerpoint/2010/main" val="35372469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38D0B67-D043-4F1F-A786-2780317304AF}"/>
              </a:ext>
            </a:extLst>
          </p:cNvPr>
          <p:cNvSpPr>
            <a:spLocks noGrp="1" noChangeArrowheads="1"/>
          </p:cNvSpPr>
          <p:nvPr>
            <p:ph type="sldNum" sz="quarter" idx="5"/>
          </p:nvPr>
        </p:nvSpPr>
        <p:spPr>
          <a:ln/>
        </p:spPr>
        <p:txBody>
          <a:bodyPr/>
          <a:lstStyle/>
          <a:p>
            <a:fld id="{95DBC3F9-C97F-4BFE-B950-6E9F161D7E13}" type="slidenum">
              <a:rPr lang="en-US" altLang="en-US"/>
              <a:pPr/>
              <a:t>17</a:t>
            </a:fld>
            <a:endParaRPr lang="en-US" altLang="en-US" dirty="0"/>
          </a:p>
        </p:txBody>
      </p:sp>
      <p:sp>
        <p:nvSpPr>
          <p:cNvPr id="40962" name="Rectangle 2">
            <a:extLst>
              <a:ext uri="{FF2B5EF4-FFF2-40B4-BE49-F238E27FC236}">
                <a16:creationId xmlns:a16="http://schemas.microsoft.com/office/drawing/2014/main" xmlns="" id="{67CD37D6-292E-4CF5-867F-7B30BB9A879D}"/>
              </a:ext>
            </a:extLst>
          </p:cNvPr>
          <p:cNvSpPr>
            <a:spLocks noGrp="1" noRot="1" noChangeAspect="1" noChangeArrowheads="1" noTextEdit="1"/>
          </p:cNvSpPr>
          <p:nvPr>
            <p:ph type="sldImg"/>
          </p:nvPr>
        </p:nvSpPr>
        <p:spPr>
          <a:ln/>
        </p:spPr>
      </p:sp>
      <p:sp>
        <p:nvSpPr>
          <p:cNvPr id="40963" name="Rectangle 3">
            <a:extLst>
              <a:ext uri="{FF2B5EF4-FFF2-40B4-BE49-F238E27FC236}">
                <a16:creationId xmlns:a16="http://schemas.microsoft.com/office/drawing/2014/main" xmlns="" id="{438AD193-D428-4DC5-9ADC-83BB1112C26E}"/>
              </a:ext>
            </a:extLst>
          </p:cNvPr>
          <p:cNvSpPr>
            <a:spLocks noGrp="1" noChangeArrowheads="1"/>
          </p:cNvSpPr>
          <p:nvPr>
            <p:ph type="body" idx="1"/>
          </p:nvPr>
        </p:nvSpPr>
        <p:spPr/>
        <p:txBody>
          <a:bodyPr/>
          <a:lstStyle/>
          <a:p>
            <a:r>
              <a:rPr lang="en-US" altLang="en-US" dirty="0"/>
              <a:t>Admin practices:  </a:t>
            </a:r>
          </a:p>
          <a:p>
            <a:r>
              <a:rPr lang="en-US" altLang="en-US" dirty="0"/>
              <a:t>1. Practices analyzed: frequency of recertification; share of cases referred to dispute commission (higher means more control, more time, humiliation); procedures for income and asset verification, extent of outreach to eligible population; (newspaper stories, TV-radio talk shows); applicants can make appointments; errors in case files (income and other qualification items); rating of overall admin practices.</a:t>
            </a:r>
          </a:p>
          <a:p>
            <a:r>
              <a:rPr lang="en-US" altLang="en-US" dirty="0"/>
              <a:t>Admin: resources: client/staff</a:t>
            </a:r>
          </a:p>
          <a:p>
            <a:r>
              <a:rPr lang="en-US" altLang="en-US" dirty="0"/>
              <a:t>Sample sizes:</a:t>
            </a:r>
          </a:p>
          <a:p>
            <a:r>
              <a:rPr lang="en-US" altLang="en-US" dirty="0"/>
              <a:t>--households interviewed = 2,551</a:t>
            </a:r>
          </a:p>
          <a:p>
            <a:r>
              <a:rPr lang="en-US" altLang="en-US" dirty="0"/>
              <a:t>--total applicants = 1,256    largest = 355, smallest=175</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emphasize that local governments have wide latitude in setting administrative practices.  This is similar to the U.S. and to Germany were first States, and then local governments have very substantial responsibilities. </a:t>
            </a:r>
          </a:p>
          <a:p>
            <a:r>
              <a:rPr lang="en-US" i="1" dirty="0"/>
              <a:t>Response by national ministry</a:t>
            </a:r>
          </a:p>
          <a:p>
            <a:r>
              <a:rPr lang="en-US" dirty="0"/>
              <a:t>Findings indicated that a very broad information campaign was required to disseminate good practices.  Action by the federal housing ministry, our partner, was very important.  Our team did dozens of field visits to make presentations, disseminate documents, give presentations. </a:t>
            </a:r>
          </a:p>
          <a:p>
            <a:endParaRPr lang="en-US" dirty="0"/>
          </a:p>
          <a:p>
            <a:r>
              <a:rPr lang="en-US" dirty="0"/>
              <a:t>For a variety of reasons, including increased generosity of program, participation rose to around 25% of households.  </a:t>
            </a:r>
          </a:p>
          <a:p>
            <a:r>
              <a:rPr lang="en-US" dirty="0"/>
              <a:t>Important: Many eligible HH did not participate because benefit was quite small—recall the formula.</a:t>
            </a:r>
          </a:p>
        </p:txBody>
      </p:sp>
      <p:sp>
        <p:nvSpPr>
          <p:cNvPr id="4" name="Slide Number Placeholder 3"/>
          <p:cNvSpPr>
            <a:spLocks noGrp="1"/>
          </p:cNvSpPr>
          <p:nvPr>
            <p:ph type="sldNum" sz="quarter" idx="5"/>
          </p:nvPr>
        </p:nvSpPr>
        <p:spPr/>
        <p:txBody>
          <a:bodyPr/>
          <a:lstStyle/>
          <a:p>
            <a:fld id="{33545C0D-2926-4B57-A716-7F178F537F9F}" type="slidenum">
              <a:rPr lang="en-US" smtClean="0"/>
              <a:pPr/>
              <a:t>18</a:t>
            </a:fld>
            <a:endParaRPr lang="en-US" dirty="0"/>
          </a:p>
        </p:txBody>
      </p:sp>
    </p:spTree>
    <p:extLst>
      <p:ext uri="{BB962C8B-B14F-4D97-AF65-F5344CB8AC3E}">
        <p14:creationId xmlns:p14="http://schemas.microsoft.com/office/powerpoint/2010/main" val="18643339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I describe the issue, participants will go to their Zoom rooms to prepare their response.</a:t>
            </a:r>
          </a:p>
        </p:txBody>
      </p:sp>
      <p:sp>
        <p:nvSpPr>
          <p:cNvPr id="4" name="Slide Number Placeholder 3"/>
          <p:cNvSpPr>
            <a:spLocks noGrp="1"/>
          </p:cNvSpPr>
          <p:nvPr>
            <p:ph type="sldNum" sz="quarter" idx="5"/>
          </p:nvPr>
        </p:nvSpPr>
        <p:spPr/>
        <p:txBody>
          <a:bodyPr/>
          <a:lstStyle/>
          <a:p>
            <a:fld id="{33545C0D-2926-4B57-A716-7F178F537F9F}" type="slidenum">
              <a:rPr lang="en-US" smtClean="0"/>
              <a:pPr/>
              <a:t>19</a:t>
            </a:fld>
            <a:endParaRPr lang="en-US" dirty="0"/>
          </a:p>
        </p:txBody>
      </p:sp>
    </p:spTree>
    <p:extLst>
      <p:ext uri="{BB962C8B-B14F-4D97-AF65-F5344CB8AC3E}">
        <p14:creationId xmlns:p14="http://schemas.microsoft.com/office/powerpoint/2010/main" val="534822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6800" y="685800"/>
            <a:ext cx="4648200" cy="3486150"/>
          </a:xfrm>
        </p:spPr>
      </p:sp>
      <p:sp>
        <p:nvSpPr>
          <p:cNvPr id="3" name="Notes Placeholder 2"/>
          <p:cNvSpPr>
            <a:spLocks noGrp="1"/>
          </p:cNvSpPr>
          <p:nvPr>
            <p:ph type="body" idx="1"/>
          </p:nvPr>
        </p:nvSpPr>
        <p:spPr/>
        <p:txBody>
          <a:bodyPr/>
          <a:lstStyle/>
          <a:p>
            <a:r>
              <a:rPr lang="en-US" sz="1100" dirty="0"/>
              <a:t>Why important?</a:t>
            </a:r>
          </a:p>
          <a:p>
            <a:r>
              <a:rPr lang="en-US" sz="1100" dirty="0"/>
              <a:t>Without a careful plan it is quite possible that the research undertaken will not be very strong—most likely it will not be structured to be tightly focused on the policy question.  </a:t>
            </a:r>
          </a:p>
          <a:p>
            <a:r>
              <a:rPr lang="en-US" sz="1100" dirty="0"/>
              <a:t>This is the time to test the project’s feasibility. May not be able to assemble the right data and so goal of evidence-based policy recommendations would not be possible.  Can take a different approach but be clear about its limits.</a:t>
            </a:r>
          </a:p>
          <a:p>
            <a:r>
              <a:rPr lang="en-US" sz="1100" dirty="0"/>
              <a:t>In short, the kind of plan discussed here helps ensure that you are on target and the you have the essential information for your analysis.</a:t>
            </a:r>
          </a:p>
          <a:p>
            <a:r>
              <a:rPr lang="en-US" sz="1100" b="1" i="1" dirty="0"/>
              <a:t>2 more initial comments</a:t>
            </a:r>
          </a:p>
          <a:p>
            <a:r>
              <a:rPr lang="en-US" sz="1100" dirty="0"/>
              <a:t>1. RS. I’ve managed a lot of projects over the years that resulted in 130+ articles in refereed journals and a large number of reports to clients.  All of these projects had an analysis plan at their heart. Critical.</a:t>
            </a:r>
          </a:p>
          <a:p>
            <a:r>
              <a:rPr lang="en-US" sz="1100" dirty="0"/>
              <a:t>But I admit that my plans were not as strong as they could have been in my early years.  Developing these is hard, creative work.</a:t>
            </a:r>
          </a:p>
          <a:p>
            <a:r>
              <a:rPr lang="en-US" sz="1100" u="sng" dirty="0"/>
              <a:t>2. Note for managers</a:t>
            </a:r>
            <a:r>
              <a:rPr lang="en-US" sz="1100" dirty="0"/>
              <a:t>:</a:t>
            </a:r>
          </a:p>
          <a:p>
            <a:r>
              <a:rPr lang="en-US" sz="1100" dirty="0"/>
              <a:t>Ask to see written plans at an early stage of a project.</a:t>
            </a:r>
          </a:p>
          <a:p>
            <a:r>
              <a:rPr lang="en-US" sz="1100" dirty="0"/>
              <a:t>Possible to just talk through plans but this is not advised; real danger of discussion not being specific enough</a:t>
            </a:r>
          </a:p>
        </p:txBody>
      </p:sp>
      <p:sp>
        <p:nvSpPr>
          <p:cNvPr id="4" name="Slide Number Placeholder 3"/>
          <p:cNvSpPr>
            <a:spLocks noGrp="1"/>
          </p:cNvSpPr>
          <p:nvPr>
            <p:ph type="sldNum" sz="quarter" idx="5"/>
          </p:nvPr>
        </p:nvSpPr>
        <p:spPr/>
        <p:txBody>
          <a:bodyPr/>
          <a:lstStyle/>
          <a:p>
            <a:fld id="{33545C0D-2926-4B57-A716-7F178F537F9F}" type="slidenum">
              <a:rPr lang="en-US" smtClean="0"/>
              <a:pPr/>
              <a:t>2</a:t>
            </a:fld>
            <a:endParaRPr lang="en-US" dirty="0"/>
          </a:p>
        </p:txBody>
      </p:sp>
    </p:spTree>
    <p:extLst>
      <p:ext uri="{BB962C8B-B14F-4D97-AF65-F5344CB8AC3E}">
        <p14:creationId xmlns:p14="http://schemas.microsoft.com/office/powerpoint/2010/main" val="38303899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27165"/>
            <a:ext cx="5486400" cy="4183380"/>
          </a:xfrm>
        </p:spPr>
        <p:txBody>
          <a:bodyPr/>
          <a:lstStyle/>
          <a:p>
            <a:r>
              <a:rPr lang="en-US" dirty="0"/>
              <a:t>The mayor thinks this is a winning policy and will help her get </a:t>
            </a:r>
            <a:r>
              <a:rPr lang="en-US" dirty="0" err="1"/>
              <a:t>reeletected</a:t>
            </a:r>
            <a:r>
              <a:rPr lang="en-US" dirty="0"/>
              <a:t>.</a:t>
            </a:r>
          </a:p>
          <a:p>
            <a:endParaRPr lang="en-US" dirty="0"/>
          </a:p>
          <a:p>
            <a:r>
              <a:rPr lang="en-US" dirty="0"/>
              <a:t>Obviously the payment amounts are made up for the example.</a:t>
            </a:r>
          </a:p>
          <a:p>
            <a:endParaRPr lang="en-US" dirty="0"/>
          </a:p>
          <a:p>
            <a:r>
              <a:rPr lang="en-US" dirty="0"/>
              <a:t>Math.  </a:t>
            </a:r>
          </a:p>
          <a:p>
            <a:r>
              <a:rPr lang="en-US" dirty="0"/>
              <a:t>24 trips x 12 = 268 trips annually @ 0.05 = $13.4  A bit of additional subsidy to bus company</a:t>
            </a:r>
          </a:p>
          <a:p>
            <a:endParaRPr lang="en-US" dirty="0"/>
          </a:p>
        </p:txBody>
      </p:sp>
      <p:sp>
        <p:nvSpPr>
          <p:cNvPr id="4" name="Slide Number Placeholder 3"/>
          <p:cNvSpPr>
            <a:spLocks noGrp="1"/>
          </p:cNvSpPr>
          <p:nvPr>
            <p:ph type="sldNum" sz="quarter" idx="5"/>
          </p:nvPr>
        </p:nvSpPr>
        <p:spPr/>
        <p:txBody>
          <a:bodyPr/>
          <a:lstStyle/>
          <a:p>
            <a:fld id="{33545C0D-2926-4B57-A716-7F178F537F9F}" type="slidenum">
              <a:rPr lang="en-US" smtClean="0"/>
              <a:pPr/>
              <a:t>20</a:t>
            </a:fld>
            <a:endParaRPr lang="en-US" dirty="0"/>
          </a:p>
        </p:txBody>
      </p:sp>
    </p:spTree>
    <p:extLst>
      <p:ext uri="{BB962C8B-B14F-4D97-AF65-F5344CB8AC3E}">
        <p14:creationId xmlns:p14="http://schemas.microsoft.com/office/powerpoint/2010/main" val="25830477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545C0D-2926-4B57-A716-7F178F537F9F}" type="slidenum">
              <a:rPr lang="en-US" smtClean="0"/>
              <a:pPr/>
              <a:t>21</a:t>
            </a:fld>
            <a:endParaRPr lang="en-US" dirty="0"/>
          </a:p>
        </p:txBody>
      </p:sp>
    </p:spTree>
    <p:extLst>
      <p:ext uri="{BB962C8B-B14F-4D97-AF65-F5344CB8AC3E}">
        <p14:creationId xmlns:p14="http://schemas.microsoft.com/office/powerpoint/2010/main" val="11193792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545C0D-2926-4B57-A716-7F178F537F9F}" type="slidenum">
              <a:rPr lang="en-US" smtClean="0"/>
              <a:pPr/>
              <a:t>22</a:t>
            </a:fld>
            <a:endParaRPr lang="en-US" dirty="0"/>
          </a:p>
        </p:txBody>
      </p:sp>
    </p:spTree>
    <p:extLst>
      <p:ext uri="{BB962C8B-B14F-4D97-AF65-F5344CB8AC3E}">
        <p14:creationId xmlns:p14="http://schemas.microsoft.com/office/powerpoint/2010/main" val="35617691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will have data from interviews with a random sample of 500 elderly citizens</a:t>
            </a:r>
            <a:r>
              <a:rPr lang="en-US"/>
              <a:t>.  </a:t>
            </a:r>
            <a:endParaRPr lang="en-US" dirty="0"/>
          </a:p>
          <a:p>
            <a:r>
              <a:rPr lang="en-US" dirty="0"/>
              <a:t>Survey would have to gather information on the </a:t>
            </a:r>
          </a:p>
          <a:p>
            <a:r>
              <a:rPr lang="en-US" dirty="0"/>
              <a:t>respondent’s situation—</a:t>
            </a:r>
            <a:r>
              <a:rPr lang="en-US" b="1" dirty="0"/>
              <a:t>his or her context</a:t>
            </a:r>
            <a:r>
              <a:rPr lang="en-US" dirty="0"/>
              <a:t>: (a) can drive, has a car; </a:t>
            </a:r>
          </a:p>
          <a:p>
            <a:r>
              <a:rPr lang="en-US" dirty="0"/>
              <a:t>(b) age, activity/mobility limitations; </a:t>
            </a:r>
          </a:p>
          <a:p>
            <a:r>
              <a:rPr lang="en-US" dirty="0"/>
              <a:t>(c) household composition—lives alone, etc.; if others present can any drive; do they provide rides if needed; </a:t>
            </a:r>
          </a:p>
          <a:p>
            <a:r>
              <a:rPr lang="en-US" dirty="0"/>
              <a:t>(d) access to bus service—distance to closest stop; whether route(s) serve areas of greatest interest for the respondent; physical challenges to using a bus.</a:t>
            </a:r>
          </a:p>
          <a:p>
            <a:endParaRPr lang="en-US" dirty="0"/>
          </a:p>
        </p:txBody>
      </p:sp>
      <p:sp>
        <p:nvSpPr>
          <p:cNvPr id="4" name="Slide Number Placeholder 3"/>
          <p:cNvSpPr>
            <a:spLocks noGrp="1"/>
          </p:cNvSpPr>
          <p:nvPr>
            <p:ph type="sldNum" sz="quarter" idx="5"/>
          </p:nvPr>
        </p:nvSpPr>
        <p:spPr/>
        <p:txBody>
          <a:bodyPr/>
          <a:lstStyle/>
          <a:p>
            <a:fld id="{33545C0D-2926-4B57-A716-7F178F537F9F}" type="slidenum">
              <a:rPr lang="en-US" smtClean="0"/>
              <a:pPr/>
              <a:t>23</a:t>
            </a:fld>
            <a:endParaRPr lang="en-US" dirty="0"/>
          </a:p>
        </p:txBody>
      </p:sp>
    </p:spTree>
    <p:extLst>
      <p:ext uri="{BB962C8B-B14F-4D97-AF65-F5344CB8AC3E}">
        <p14:creationId xmlns:p14="http://schemas.microsoft.com/office/powerpoint/2010/main" val="18999823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F06076-E6F9-428C-881B-86ADB171DC6A}" type="slidenum">
              <a:rPr lang="en-US"/>
              <a:pPr/>
              <a:t>24</a:t>
            </a:fld>
            <a:endParaRPr lang="en-US" dirty="0"/>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TOC is actually a set of hypotheses of how certain activities will cause a positive effect in achieving the ultimate outcomes.</a:t>
            </a:r>
          </a:p>
          <a:p>
            <a:r>
              <a:rPr lang="en-US" dirty="0"/>
              <a:t>The ones we will discuss are mostly quite straightforward but in the real world the can be quite complex.  Action A facilitates an action B, which then as the effect on the desired outcome.</a:t>
            </a:r>
          </a:p>
          <a:p>
            <a:r>
              <a:rPr lang="en-US" dirty="0"/>
              <a:t>There is another point worth addressing now.  Consider for a moment the possible reception of an official to results from a TOC analysis.  </a:t>
            </a:r>
          </a:p>
          <a:p>
            <a:r>
              <a:rPr lang="en-US" dirty="0"/>
              <a:t>Often it is difficult to convince them of the importance of a finding from the method for a policy decision because she does not understand the method employed to reach the finding.  </a:t>
            </a:r>
          </a:p>
          <a:p>
            <a:r>
              <a:rPr lang="en-US" dirty="0"/>
              <a:t>Often better to work with and provide a detailed intro to TOC to the current staff member with the relevant training.  Let this person do the initial presentation with you following at another time.</a:t>
            </a:r>
          </a:p>
          <a:p>
            <a:endParaRPr lang="en-US" dirty="0"/>
          </a:p>
          <a:p>
            <a:r>
              <a:rPr lang="en-US" dirty="0"/>
              <a:t>Our focus for the rest of the presentation will be on the first part, which is the element most commonly used., i.e., we will not be looking at mapping.</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33545C0D-2926-4B57-A716-7F178F537F9F}" type="slidenum">
              <a:rPr lang="en-US" smtClean="0"/>
              <a:pPr/>
              <a:t>25</a:t>
            </a:fld>
            <a:endParaRPr lang="en-US" dirty="0"/>
          </a:p>
        </p:txBody>
      </p:sp>
    </p:spTree>
    <p:extLst>
      <p:ext uri="{BB962C8B-B14F-4D97-AF65-F5344CB8AC3E}">
        <p14:creationId xmlns:p14="http://schemas.microsoft.com/office/powerpoint/2010/main" val="39364712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Outputs versus outcomes.  </a:t>
            </a:r>
            <a:r>
              <a:rPr lang="en-US" b="1" dirty="0"/>
              <a:t>Class Q</a:t>
            </a:r>
            <a:endParaRPr lang="en-US" dirty="0"/>
          </a:p>
          <a:p>
            <a:endParaRPr lang="en-US" dirty="0"/>
          </a:p>
          <a:p>
            <a:r>
              <a:rPr lang="en-US" b="1" dirty="0"/>
              <a:t>Example of outputs vs outcomes</a:t>
            </a:r>
          </a:p>
          <a:p>
            <a:r>
              <a:rPr lang="en-US" dirty="0"/>
              <a:t>Think of a communications campaign using a series of interventions to influence policymakers.</a:t>
            </a:r>
          </a:p>
          <a:p>
            <a:endParaRPr lang="en-US" dirty="0"/>
          </a:p>
          <a:p>
            <a:r>
              <a:rPr lang="en-US" dirty="0"/>
              <a:t>Output examples: </a:t>
            </a:r>
          </a:p>
          <a:p>
            <a:r>
              <a:rPr lang="en-US" dirty="0"/>
              <a:t>number of conferences held and the number of participants overall and high value participants </a:t>
            </a:r>
          </a:p>
          <a:p>
            <a:r>
              <a:rPr lang="en-US" dirty="0"/>
              <a:t>Number of reports posted on your website and the number of downloads</a:t>
            </a:r>
          </a:p>
          <a:p>
            <a:endParaRPr lang="en-US" dirty="0"/>
          </a:p>
          <a:p>
            <a:r>
              <a:rPr lang="en-US" dirty="0"/>
              <a:t>Outcome examples</a:t>
            </a:r>
          </a:p>
          <a:p>
            <a:r>
              <a:rPr lang="en-US" dirty="0"/>
              <a:t>Government office changes regulations you recommended  to improve program efficiency</a:t>
            </a:r>
          </a:p>
          <a:p>
            <a:r>
              <a:rPr lang="en-US" dirty="0"/>
              <a:t>Parliament passed legislation creating a program improving nutrition programs for the poor.</a:t>
            </a:r>
          </a:p>
          <a:p>
            <a:endParaRPr lang="en-US" dirty="0"/>
          </a:p>
        </p:txBody>
      </p:sp>
      <p:sp>
        <p:nvSpPr>
          <p:cNvPr id="4" name="Slide Number Placeholder 3"/>
          <p:cNvSpPr>
            <a:spLocks noGrp="1"/>
          </p:cNvSpPr>
          <p:nvPr>
            <p:ph type="sldNum" sz="quarter" idx="5"/>
          </p:nvPr>
        </p:nvSpPr>
        <p:spPr/>
        <p:txBody>
          <a:bodyPr/>
          <a:lstStyle/>
          <a:p>
            <a:fld id="{33545C0D-2926-4B57-A716-7F178F537F9F}" type="slidenum">
              <a:rPr lang="en-US" smtClean="0"/>
              <a:pPr/>
              <a:t>26</a:t>
            </a:fld>
            <a:endParaRPr lang="en-US" dirty="0"/>
          </a:p>
        </p:txBody>
      </p:sp>
    </p:spTree>
    <p:extLst>
      <p:ext uri="{BB962C8B-B14F-4D97-AF65-F5344CB8AC3E}">
        <p14:creationId xmlns:p14="http://schemas.microsoft.com/office/powerpoint/2010/main" val="9074984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Ultimate outcome:  to improve measures of human capital, primarily health and education outcomes [by improving the quality and presentation of information available for government decision making.</a:t>
            </a:r>
          </a:p>
          <a:p>
            <a:endParaRPr lang="en-US" dirty="0"/>
          </a:p>
          <a:p>
            <a:r>
              <a:rPr lang="en-US" dirty="0"/>
              <a:t>Intermediate goal 1: to strength the quality of think tank policy research in dome by grantees; technical rigor and policy relevance.</a:t>
            </a:r>
          </a:p>
          <a:p>
            <a:r>
              <a:rPr lang="en-US" dirty="0"/>
              <a:t>Intermediate goal 2: Greater us of evidence-based research in policy making.</a:t>
            </a:r>
          </a:p>
        </p:txBody>
      </p:sp>
      <p:sp>
        <p:nvSpPr>
          <p:cNvPr id="4" name="Slide Number Placeholder 3"/>
          <p:cNvSpPr>
            <a:spLocks noGrp="1"/>
          </p:cNvSpPr>
          <p:nvPr>
            <p:ph type="sldNum" sz="quarter" idx="5"/>
          </p:nvPr>
        </p:nvSpPr>
        <p:spPr/>
        <p:txBody>
          <a:bodyPr/>
          <a:lstStyle/>
          <a:p>
            <a:fld id="{33545C0D-2926-4B57-A716-7F178F537F9F}" type="slidenum">
              <a:rPr lang="en-US" smtClean="0"/>
              <a:pPr/>
              <a:t>27</a:t>
            </a:fld>
            <a:endParaRPr lang="en-US" dirty="0"/>
          </a:p>
        </p:txBody>
      </p:sp>
    </p:spTree>
    <p:extLst>
      <p:ext uri="{BB962C8B-B14F-4D97-AF65-F5344CB8AC3E}">
        <p14:creationId xmlns:p14="http://schemas.microsoft.com/office/powerpoint/2010/main" val="23554026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strikingly different from those in the Log Frame chart.</a:t>
            </a:r>
          </a:p>
          <a:p>
            <a:r>
              <a:rPr lang="en-US" dirty="0"/>
              <a:t>1. Go through chart set up. Read Col 1.  Logically, in terms of project mechanics one would start w  “ultimate outcomes.” But policymakers often think of concrete actions first. OK. One can still test an if activity’s intermediate outcomes are consistent w efficient realization of ultimate outcomes. Ultimate goal is there to provide firm guidance for efficiently reaching ultimate goals.</a:t>
            </a:r>
          </a:p>
          <a:p>
            <a:r>
              <a:rPr lang="en-US" dirty="0"/>
              <a:t>Must have realistic “steps in the right direction.”</a:t>
            </a:r>
          </a:p>
          <a:p>
            <a:r>
              <a:rPr lang="en-US" dirty="0"/>
              <a:t>2. Intermediate Outcomes.  Realizing these is the task of the capacity building project.  </a:t>
            </a:r>
          </a:p>
          <a:p>
            <a:r>
              <a:rPr lang="en-US" dirty="0"/>
              <a:t>3. Indicators.  Concrete measures outcomes that can in principle be measured, although many with real difficulty, e.g., #2 . READ.</a:t>
            </a:r>
          </a:p>
          <a:p>
            <a:r>
              <a:rPr lang="en-US" dirty="0"/>
              <a:t>How will this was to be achieved? How measured?</a:t>
            </a:r>
          </a:p>
          <a:p>
            <a:r>
              <a:rPr lang="en-US" dirty="0"/>
              <a:t>The structure defines ultimate outcomes to guide the various steps in the overall program.  The structure recognizes that early activities are unlikely to achieve the ultimate outcomes. But these outcomes are listed in order to constantly remind analysts of the ultimate destination and make it easy for the analyst to check possible activities against them.</a:t>
            </a:r>
          </a:p>
          <a:p>
            <a:r>
              <a:rPr lang="en-US" dirty="0"/>
              <a:t>I think the best way to explain this approach is with our example.</a:t>
            </a:r>
          </a:p>
          <a:p>
            <a:r>
              <a:rPr lang="en-US" b="1" dirty="0"/>
              <a:t>Note: </a:t>
            </a:r>
            <a:r>
              <a:rPr lang="en-US" dirty="0"/>
              <a:t>In log frame there is ambiguity about whether outcomes are intermediate or ultimate.  </a:t>
            </a:r>
            <a:r>
              <a:rPr lang="en-US" b="1" i="1" dirty="0"/>
              <a:t>Egypt e.g.</a:t>
            </a:r>
            <a:endParaRPr lang="en-US" b="1" dirty="0"/>
          </a:p>
          <a:p>
            <a:endParaRPr lang="en-US" dirty="0"/>
          </a:p>
          <a:p>
            <a:endParaRPr lang="en-US" dirty="0"/>
          </a:p>
        </p:txBody>
      </p:sp>
      <p:sp>
        <p:nvSpPr>
          <p:cNvPr id="4" name="Slide Number Placeholder 3"/>
          <p:cNvSpPr>
            <a:spLocks noGrp="1"/>
          </p:cNvSpPr>
          <p:nvPr>
            <p:ph type="sldNum" sz="quarter" idx="5"/>
          </p:nvPr>
        </p:nvSpPr>
        <p:spPr/>
        <p:txBody>
          <a:bodyPr/>
          <a:lstStyle/>
          <a:p>
            <a:fld id="{33545C0D-2926-4B57-A716-7F178F537F9F}" type="slidenum">
              <a:rPr lang="en-US" smtClean="0"/>
              <a:pPr/>
              <a:t>28</a:t>
            </a:fld>
            <a:endParaRPr lang="en-US" dirty="0"/>
          </a:p>
        </p:txBody>
      </p:sp>
    </p:spTree>
    <p:extLst>
      <p:ext uri="{BB962C8B-B14F-4D97-AF65-F5344CB8AC3E}">
        <p14:creationId xmlns:p14="http://schemas.microsoft.com/office/powerpoint/2010/main" val="14453396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8500"/>
            <a:ext cx="4648200" cy="3486150"/>
          </a:xfrm>
        </p:spPr>
      </p:sp>
      <p:sp>
        <p:nvSpPr>
          <p:cNvPr id="3" name="Notes Placeholder 2"/>
          <p:cNvSpPr>
            <a:spLocks noGrp="1"/>
          </p:cNvSpPr>
          <p:nvPr>
            <p:ph type="body" idx="1"/>
          </p:nvPr>
        </p:nvSpPr>
        <p:spPr/>
        <p:txBody>
          <a:bodyPr/>
          <a:lstStyle/>
          <a:p>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a:t>Realization of the goals requires improved quality of analytic work and increased IMOs influence on policies adopted.</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a:t>Class take a couple of minutes to look at the </a:t>
            </a:r>
            <a:r>
              <a:rPr lang="en-US" dirty="0"/>
              <a:t>intermediate outcomes and indicators columns in the block for technical assistance.</a:t>
            </a:r>
            <a:endParaRPr lang="en-US" sz="1200" dirty="0"/>
          </a:p>
          <a:p>
            <a:endParaRPr lang="en-US" dirty="0"/>
          </a:p>
        </p:txBody>
      </p:sp>
      <p:sp>
        <p:nvSpPr>
          <p:cNvPr id="4" name="Slide Number Placeholder 3"/>
          <p:cNvSpPr>
            <a:spLocks noGrp="1"/>
          </p:cNvSpPr>
          <p:nvPr>
            <p:ph type="sldNum" sz="quarter" idx="5"/>
          </p:nvPr>
        </p:nvSpPr>
        <p:spPr/>
        <p:txBody>
          <a:bodyPr/>
          <a:lstStyle/>
          <a:p>
            <a:fld id="{33545C0D-2926-4B57-A716-7F178F537F9F}" type="slidenum">
              <a:rPr lang="en-US" smtClean="0"/>
              <a:pPr/>
              <a:t>29</a:t>
            </a:fld>
            <a:endParaRPr lang="en-US" dirty="0"/>
          </a:p>
        </p:txBody>
      </p:sp>
    </p:spTree>
    <p:extLst>
      <p:ext uri="{BB962C8B-B14F-4D97-AF65-F5344CB8AC3E}">
        <p14:creationId xmlns:p14="http://schemas.microsoft.com/office/powerpoint/2010/main" val="542938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F0324A-3A38-407A-BEB1-19C2722FFCF1}" type="slidenum">
              <a:rPr lang="en-US"/>
              <a:pPr/>
              <a:t>3</a:t>
            </a:fld>
            <a:endParaRPr lang="en-US" dirty="0"/>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r>
              <a:rPr lang="en-US" b="1" dirty="0"/>
              <a:t>What’s left out? </a:t>
            </a:r>
            <a:r>
              <a:rPr lang="en-US" dirty="0"/>
              <a:t> A lot.  1.Developing explicit Ho; 2. literature review, and 3. preparing the analytic plan.</a:t>
            </a:r>
          </a:p>
          <a:p>
            <a:endParaRPr lang="en-US" dirty="0"/>
          </a:p>
          <a:p>
            <a:r>
              <a:rPr lang="en-US" dirty="0"/>
              <a:t>What are possible consequences of not having a rigorous analytic plan?</a:t>
            </a:r>
          </a:p>
          <a:p>
            <a:r>
              <a:rPr lang="en-US" dirty="0"/>
              <a:t>-- may miss collecting important data TYPICAL</a:t>
            </a:r>
          </a:p>
          <a:p>
            <a:r>
              <a:rPr lang="en-US" dirty="0"/>
              <a:t>-- analysis is a fishing expedition—conducting by instinct rather than a concept-based plan</a:t>
            </a:r>
          </a:p>
          <a:p>
            <a:r>
              <a:rPr lang="en-US" dirty="0"/>
              <a:t>--use of the wrong statistical procedures (regressions when logit is appropriate)  t-tests</a:t>
            </a:r>
          </a:p>
          <a:p>
            <a:endParaRPr lang="en-US" dirty="0"/>
          </a:p>
          <a:p>
            <a:r>
              <a:rPr lang="en-US" dirty="0"/>
              <a:t>I have seen many examples in Russia and Bosnia of huge data gathering exercises with little of the information actually used in the analysis [Fikret: large annexes of undigested secondary and primary data].</a:t>
            </a:r>
          </a:p>
        </p:txBody>
      </p:sp>
    </p:spTree>
    <p:extLst>
      <p:ext uri="{BB962C8B-B14F-4D97-AF65-F5344CB8AC3E}">
        <p14:creationId xmlns:p14="http://schemas.microsoft.com/office/powerpoint/2010/main" val="36206946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Policy research</a:t>
            </a:r>
          </a:p>
          <a:p>
            <a:r>
              <a:rPr lang="en-US" dirty="0"/>
              <a:t>Outputs: more reports, perhaps more reports to policy makers, more downloads of reports from website</a:t>
            </a:r>
          </a:p>
          <a:p>
            <a:r>
              <a:rPr lang="en-US" dirty="0"/>
              <a:t>Outcomes:  (1) technical quality of analysis improved; (2) policy community recognizes the change—both in the technical quality and targeting research on valuable issues</a:t>
            </a:r>
          </a:p>
          <a:p>
            <a:endParaRPr lang="en-US" dirty="0"/>
          </a:p>
          <a:p>
            <a:r>
              <a:rPr lang="en-US" dirty="0"/>
              <a:t>Communications</a:t>
            </a:r>
          </a:p>
          <a:p>
            <a:r>
              <a:rPr lang="en-US" dirty="0"/>
              <a:t>Outputs: more hits on web site, more conferences, more mentions of organization’s work in the press</a:t>
            </a:r>
          </a:p>
          <a:p>
            <a:r>
              <a:rPr lang="en-US" dirty="0"/>
              <a:t>Outcomes: policy community views that you organization has been working more on high interest policy topics, you are contributing to resolving important issues</a:t>
            </a:r>
          </a:p>
        </p:txBody>
      </p:sp>
      <p:sp>
        <p:nvSpPr>
          <p:cNvPr id="4" name="Slide Number Placeholder 3"/>
          <p:cNvSpPr>
            <a:spLocks noGrp="1"/>
          </p:cNvSpPr>
          <p:nvPr>
            <p:ph type="sldNum" sz="quarter" idx="5"/>
          </p:nvPr>
        </p:nvSpPr>
        <p:spPr/>
        <p:txBody>
          <a:bodyPr/>
          <a:lstStyle/>
          <a:p>
            <a:fld id="{33545C0D-2926-4B57-A716-7F178F537F9F}" type="slidenum">
              <a:rPr lang="en-US" smtClean="0"/>
              <a:pPr/>
              <a:t>30</a:t>
            </a:fld>
            <a:endParaRPr lang="en-US" dirty="0"/>
          </a:p>
        </p:txBody>
      </p:sp>
    </p:spTree>
    <p:extLst>
      <p:ext uri="{BB962C8B-B14F-4D97-AF65-F5344CB8AC3E}">
        <p14:creationId xmlns:p14="http://schemas.microsoft.com/office/powerpoint/2010/main" val="19303439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latin typeface="+mj-lt"/>
              </a:rPr>
              <a:t>START</a:t>
            </a:r>
            <a:r>
              <a:rPr lang="en-US" sz="1400" dirty="0">
                <a:latin typeface="+mj-lt"/>
              </a:rPr>
              <a:t> Traditionally output indicators have been the norm.  Number of reports produced and demand for them from copies distributed data.</a:t>
            </a:r>
          </a:p>
          <a:p>
            <a:r>
              <a:rPr lang="en-US" sz="1400" dirty="0">
                <a:latin typeface="+mj-lt"/>
              </a:rPr>
              <a:t>Major change to quality of reports produced.</a:t>
            </a:r>
          </a:p>
          <a:p>
            <a:endParaRPr lang="en-US" sz="1400" dirty="0">
              <a:latin typeface="+mj-lt"/>
            </a:endParaRPr>
          </a:p>
          <a:p>
            <a:endParaRPr lang="en-US" sz="1400" dirty="0">
              <a:latin typeface="+mj-lt"/>
            </a:endParaRPr>
          </a:p>
          <a:p>
            <a:r>
              <a:rPr lang="en-US" sz="1400" dirty="0">
                <a:latin typeface="+mj-lt"/>
              </a:rPr>
              <a:t>Details on the development and use of these indicators is in R. Struyk and S. Haddaway, </a:t>
            </a:r>
            <a:r>
              <a:rPr lang="en-US" sz="1400" dirty="0">
                <a:effectLst/>
                <a:latin typeface="+mj-lt"/>
                <a:ea typeface="Times New Roman" panose="02020603050405020304" pitchFamily="18" charset="0"/>
                <a:cs typeface="Times New Roman" panose="02020603050405020304" pitchFamily="18" charset="0"/>
              </a:rPr>
              <a:t>“Mentoring Policy Research Organizations: Project Evaluation Results," </a:t>
            </a:r>
            <a:r>
              <a:rPr lang="en-US" sz="1400" i="1" dirty="0">
                <a:effectLst/>
                <a:latin typeface="+mj-lt"/>
                <a:ea typeface="Times New Roman" panose="02020603050405020304" pitchFamily="18" charset="0"/>
                <a:cs typeface="Times New Roman" panose="02020603050405020304" pitchFamily="18" charset="0"/>
              </a:rPr>
              <a:t>Voluntas: International Journal of Voluntary and Nonprofit Organizations, </a:t>
            </a:r>
            <a:r>
              <a:rPr lang="en-US" sz="1400" dirty="0">
                <a:effectLst/>
                <a:latin typeface="+mj-lt"/>
                <a:ea typeface="Times New Roman" panose="02020603050405020304" pitchFamily="18" charset="0"/>
                <a:cs typeface="Times New Roman" panose="02020603050405020304" pitchFamily="18" charset="0"/>
              </a:rPr>
              <a:t>vol.23, no.3, 2012, pp. 630-66.</a:t>
            </a:r>
            <a:endParaRPr lang="en-US" sz="1400" dirty="0">
              <a:latin typeface="+mj-lt"/>
            </a:endParaRPr>
          </a:p>
        </p:txBody>
      </p:sp>
      <p:sp>
        <p:nvSpPr>
          <p:cNvPr id="4" name="Slide Number Placeholder 3"/>
          <p:cNvSpPr>
            <a:spLocks noGrp="1"/>
          </p:cNvSpPr>
          <p:nvPr>
            <p:ph type="sldNum" sz="quarter" idx="5"/>
          </p:nvPr>
        </p:nvSpPr>
        <p:spPr/>
        <p:txBody>
          <a:bodyPr/>
          <a:lstStyle/>
          <a:p>
            <a:fld id="{33545C0D-2926-4B57-A716-7F178F537F9F}" type="slidenum">
              <a:rPr lang="en-US" smtClean="0"/>
              <a:pPr/>
              <a:t>31</a:t>
            </a:fld>
            <a:endParaRPr lang="en-US" dirty="0"/>
          </a:p>
        </p:txBody>
      </p:sp>
    </p:spTree>
    <p:extLst>
      <p:ext uri="{BB962C8B-B14F-4D97-AF65-F5344CB8AC3E}">
        <p14:creationId xmlns:p14="http://schemas.microsoft.com/office/powerpoint/2010/main" val="32816470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Basic idea: Ask the policy community directly before-and-after the series of training workshops for the IMOs about their views of each performance of IMOs with which they are familiar.  Go to next page.</a:t>
            </a:r>
          </a:p>
          <a:p>
            <a:endParaRPr lang="en-US" dirty="0"/>
          </a:p>
          <a:p>
            <a:r>
              <a:rPr lang="en-US" dirty="0"/>
              <a:t>Chart is “Expert Ratings of IMOs.”  NOT DISTRIBUTED TO CLASS</a:t>
            </a:r>
          </a:p>
          <a:p>
            <a:r>
              <a:rPr lang="en-US" dirty="0"/>
              <a:t>RS: GO TO NEXT PAGE</a:t>
            </a:r>
          </a:p>
        </p:txBody>
      </p:sp>
      <p:sp>
        <p:nvSpPr>
          <p:cNvPr id="4" name="Slide Number Placeholder 3"/>
          <p:cNvSpPr>
            <a:spLocks noGrp="1"/>
          </p:cNvSpPr>
          <p:nvPr>
            <p:ph type="sldNum" sz="quarter" idx="5"/>
          </p:nvPr>
        </p:nvSpPr>
        <p:spPr/>
        <p:txBody>
          <a:bodyPr/>
          <a:lstStyle/>
          <a:p>
            <a:fld id="{33545C0D-2926-4B57-A716-7F178F537F9F}" type="slidenum">
              <a:rPr lang="en-US" smtClean="0"/>
              <a:pPr/>
              <a:t>32</a:t>
            </a:fld>
            <a:endParaRPr lang="en-US" dirty="0"/>
          </a:p>
        </p:txBody>
      </p:sp>
    </p:spTree>
    <p:extLst>
      <p:ext uri="{BB962C8B-B14F-4D97-AF65-F5344CB8AC3E}">
        <p14:creationId xmlns:p14="http://schemas.microsoft.com/office/powerpoint/2010/main" val="36265964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TAP=Transparency and Accountability Project</a:t>
            </a:r>
          </a:p>
        </p:txBody>
      </p:sp>
      <p:sp>
        <p:nvSpPr>
          <p:cNvPr id="4" name="Slide Number Placeholder 3"/>
          <p:cNvSpPr>
            <a:spLocks noGrp="1"/>
          </p:cNvSpPr>
          <p:nvPr>
            <p:ph type="sldNum" sz="quarter" idx="5"/>
          </p:nvPr>
        </p:nvSpPr>
        <p:spPr/>
        <p:txBody>
          <a:bodyPr/>
          <a:lstStyle/>
          <a:p>
            <a:fld id="{33545C0D-2926-4B57-A716-7F178F537F9F}" type="slidenum">
              <a:rPr lang="en-US" smtClean="0"/>
              <a:pPr/>
              <a:t>33</a:t>
            </a:fld>
            <a:endParaRPr lang="en-US" dirty="0"/>
          </a:p>
        </p:txBody>
      </p:sp>
    </p:spTree>
    <p:extLst>
      <p:ext uri="{BB962C8B-B14F-4D97-AF65-F5344CB8AC3E}">
        <p14:creationId xmlns:p14="http://schemas.microsoft.com/office/powerpoint/2010/main" val="37144733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545C0D-2926-4B57-A716-7F178F537F9F}" type="slidenum">
              <a:rPr lang="en-US" smtClean="0"/>
              <a:pPr/>
              <a:t>34</a:t>
            </a:fld>
            <a:endParaRPr lang="en-US" dirty="0"/>
          </a:p>
        </p:txBody>
      </p:sp>
    </p:spTree>
    <p:extLst>
      <p:ext uri="{BB962C8B-B14F-4D97-AF65-F5344CB8AC3E}">
        <p14:creationId xmlns:p14="http://schemas.microsoft.com/office/powerpoint/2010/main" val="14048250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Comment on the general concept behind regression analysis: in principle isolating the effect (at the margin) of each variable on the dependent variable. </a:t>
            </a:r>
          </a:p>
          <a:p>
            <a:r>
              <a:rPr lang="en-US" dirty="0"/>
              <a:t>Importance of fully specifying the model; must avoid under specification b/c the effects of omitted variables are substantially pick-up by those that are included in the model.</a:t>
            </a:r>
          </a:p>
          <a:p>
            <a:r>
              <a:rPr lang="en-US" dirty="0"/>
              <a:t>RS: reality in an early project of missing an important variable.  No way out: hope for the best. Got lucky.</a:t>
            </a:r>
          </a:p>
          <a:p>
            <a:endParaRPr lang="en-US" dirty="0"/>
          </a:p>
        </p:txBody>
      </p:sp>
      <p:sp>
        <p:nvSpPr>
          <p:cNvPr id="4" name="Slide Number Placeholder 3"/>
          <p:cNvSpPr>
            <a:spLocks noGrp="1"/>
          </p:cNvSpPr>
          <p:nvPr>
            <p:ph type="sldNum" sz="quarter" idx="5"/>
          </p:nvPr>
        </p:nvSpPr>
        <p:spPr/>
        <p:txBody>
          <a:bodyPr/>
          <a:lstStyle/>
          <a:p>
            <a:fld id="{33545C0D-2926-4B57-A716-7F178F537F9F}" type="slidenum">
              <a:rPr lang="en-US" smtClean="0"/>
              <a:pPr/>
              <a:t>35</a:t>
            </a:fld>
            <a:endParaRPr lang="en-US" dirty="0"/>
          </a:p>
        </p:txBody>
      </p:sp>
    </p:spTree>
    <p:extLst>
      <p:ext uri="{BB962C8B-B14F-4D97-AF65-F5344CB8AC3E}">
        <p14:creationId xmlns:p14="http://schemas.microsoft.com/office/powerpoint/2010/main" val="18637525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constructing your tables be sure to ask if in your concept proposals what you called objectives really are these or perhaps they are activities.</a:t>
            </a:r>
          </a:p>
          <a:p>
            <a:r>
              <a:rPr lang="en-US" dirty="0"/>
              <a:t>Examine the labels you have used on </a:t>
            </a:r>
            <a:r>
              <a:rPr lang="en-US"/>
              <a:t>every statement.</a:t>
            </a:r>
            <a:endParaRPr lang="en-US" dirty="0"/>
          </a:p>
        </p:txBody>
      </p:sp>
      <p:sp>
        <p:nvSpPr>
          <p:cNvPr id="4" name="Slide Number Placeholder 3"/>
          <p:cNvSpPr>
            <a:spLocks noGrp="1"/>
          </p:cNvSpPr>
          <p:nvPr>
            <p:ph type="sldNum" sz="quarter" idx="5"/>
          </p:nvPr>
        </p:nvSpPr>
        <p:spPr/>
        <p:txBody>
          <a:bodyPr/>
          <a:lstStyle/>
          <a:p>
            <a:fld id="{33545C0D-2926-4B57-A716-7F178F537F9F}" type="slidenum">
              <a:rPr lang="en-US" smtClean="0"/>
              <a:pPr/>
              <a:t>36</a:t>
            </a:fld>
            <a:endParaRPr lang="en-US" dirty="0"/>
          </a:p>
        </p:txBody>
      </p:sp>
    </p:spTree>
    <p:extLst>
      <p:ext uri="{BB962C8B-B14F-4D97-AF65-F5344CB8AC3E}">
        <p14:creationId xmlns:p14="http://schemas.microsoft.com/office/powerpoint/2010/main" val="19313624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545C0D-2926-4B57-A716-7F178F537F9F}" type="slidenum">
              <a:rPr lang="en-US" smtClean="0"/>
              <a:pPr/>
              <a:t>37</a:t>
            </a:fld>
            <a:endParaRPr lang="en-US" dirty="0"/>
          </a:p>
        </p:txBody>
      </p:sp>
    </p:spTree>
    <p:extLst>
      <p:ext uri="{BB962C8B-B14F-4D97-AF65-F5344CB8AC3E}">
        <p14:creationId xmlns:p14="http://schemas.microsoft.com/office/powerpoint/2010/main" val="20555834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Review/summary comment</a:t>
            </a:r>
            <a:r>
              <a:rPr lang="en-US" b="0" dirty="0"/>
              <a:t>.  The</a:t>
            </a:r>
            <a:r>
              <a:rPr lang="en-US" dirty="0"/>
              <a:t> log</a:t>
            </a:r>
            <a:r>
              <a:rPr lang="en-US" baseline="0" dirty="0"/>
              <a:t> frame and Theory of Change are tools to help ensure that the analysis is feasible and that the necessary data will be available for the analysis.  </a:t>
            </a:r>
          </a:p>
          <a:p>
            <a:r>
              <a:rPr lang="en-US" baseline="0" dirty="0"/>
              <a:t>Even better is to go beyond this and actually write out the models to be estimated or tabulations to be made and check them against the data that will be available.</a:t>
            </a:r>
            <a:endParaRPr lang="en-US" dirty="0"/>
          </a:p>
          <a:p>
            <a:endParaRPr lang="en-US" dirty="0"/>
          </a:p>
          <a:p>
            <a:r>
              <a:rPr lang="en-US" dirty="0"/>
              <a:t>Appropriate methods:  ordered logit</a:t>
            </a:r>
            <a:r>
              <a:rPr lang="en-US" baseline="0" dirty="0"/>
              <a:t> vs simple regression.</a:t>
            </a:r>
            <a:endParaRPr lang="en-US" dirty="0"/>
          </a:p>
        </p:txBody>
      </p:sp>
      <p:sp>
        <p:nvSpPr>
          <p:cNvPr id="4" name="Slide Number Placeholder 3"/>
          <p:cNvSpPr>
            <a:spLocks noGrp="1"/>
          </p:cNvSpPr>
          <p:nvPr>
            <p:ph type="sldNum" sz="quarter" idx="10"/>
          </p:nvPr>
        </p:nvSpPr>
        <p:spPr/>
        <p:txBody>
          <a:bodyPr/>
          <a:lstStyle/>
          <a:p>
            <a:fld id="{33545C0D-2926-4B57-A716-7F178F537F9F}" type="slidenum">
              <a:rPr lang="en-US" smtClean="0"/>
              <a:pPr/>
              <a:t>39</a:t>
            </a:fld>
            <a:endParaRPr lang="en-US" dirty="0"/>
          </a:p>
        </p:txBody>
      </p:sp>
    </p:spTree>
    <p:extLst>
      <p:ext uri="{BB962C8B-B14F-4D97-AF65-F5344CB8AC3E}">
        <p14:creationId xmlns:p14="http://schemas.microsoft.com/office/powerpoint/2010/main" val="3878167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F24804-D3A4-47B5-B333-6AA99139053F}" type="slidenum">
              <a:rPr lang="en-US"/>
              <a:pPr/>
              <a:t>4</a:t>
            </a:fld>
            <a:endParaRPr lang="en-US" dirty="0"/>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r>
              <a:rPr lang="en-US" b="1" dirty="0"/>
              <a:t>Q: What does this mean—”stating hypotheses”  </a:t>
            </a:r>
          </a:p>
          <a:p>
            <a:r>
              <a:rPr lang="en-US" u="sng" dirty="0"/>
              <a:t>Example</a:t>
            </a:r>
            <a:r>
              <a:rPr lang="en-US" dirty="0"/>
              <a:t>:  </a:t>
            </a:r>
            <a:r>
              <a:rPr lang="en-US" b="1" dirty="0"/>
              <a:t>Issue:</a:t>
            </a:r>
            <a:r>
              <a:rPr lang="en-US" dirty="0"/>
              <a:t> Unemployment rates vary sharply among different parts of the country.  What actions can be taken to help the worse off regions?</a:t>
            </a:r>
          </a:p>
          <a:p>
            <a:r>
              <a:rPr lang="en-US" dirty="0"/>
              <a:t>First step: define the problems in regions with highest unemployment rates.  What are some hypotheses that could be tested?</a:t>
            </a:r>
          </a:p>
          <a:p>
            <a:pPr>
              <a:buFont typeface="Arial" pitchFamily="34" charset="0"/>
              <a:buChar char="•"/>
            </a:pPr>
            <a:r>
              <a:rPr lang="en-US" dirty="0"/>
              <a:t>The worst regions have little in natural resources, either for industry, farming or  tourism.</a:t>
            </a:r>
          </a:p>
          <a:p>
            <a:pPr>
              <a:buFont typeface="Arial" pitchFamily="34" charset="0"/>
              <a:buChar char="•"/>
            </a:pPr>
            <a:r>
              <a:rPr lang="en-US" dirty="0"/>
              <a:t>The population has low education levels (and therefore the regions are unattractive to high tech industries).</a:t>
            </a:r>
          </a:p>
          <a:p>
            <a:pPr>
              <a:buFont typeface="Arial" pitchFamily="34" charset="0"/>
              <a:buChar char="•"/>
            </a:pPr>
            <a:r>
              <a:rPr lang="en-US" dirty="0"/>
              <a:t>The regions are geographically isolated, i.e., poor road and railroad services.  So unattractive to businesses where transportation is a significant cost.</a:t>
            </a:r>
            <a:endParaRPr lang="en-US" b="1" dirty="0"/>
          </a:p>
          <a:p>
            <a:pPr>
              <a:buFont typeface="Arial" pitchFamily="34" charset="0"/>
              <a:buChar char="•"/>
            </a:pPr>
            <a:r>
              <a:rPr lang="en-US" b="1" dirty="0"/>
              <a:t>Other ideas???</a:t>
            </a:r>
          </a:p>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hlinkClick r:id="rId3">
                  <a:extLst>
                    <a:ext uri="{A12FA001-AC4F-418D-AE19-62706E023703}">
                      <ahyp:hlinkClr xmlns:ahyp="http://schemas.microsoft.com/office/drawing/2018/hyperlinkcolor" xmlns="" val="tx"/>
                    </a:ext>
                  </a:extLst>
                </a:hlinkClick>
              </a:rPr>
              <a:t>Q: how many of you are at organizations where the lit review is SOP? Your supervisor asks if it was done?</a:t>
            </a:r>
          </a:p>
          <a:p>
            <a:pPr marL="228600" indent="-228600">
              <a:buAutoNum type="arabicPeriod"/>
            </a:pPr>
            <a:endParaRPr lang="en-US" dirty="0"/>
          </a:p>
          <a:p>
            <a:r>
              <a:rPr lang="en-US" dirty="0"/>
              <a:t>See how others “approach the analysis.” E.g., Were statistical tests were applied? Which?</a:t>
            </a:r>
          </a:p>
          <a:p>
            <a:r>
              <a:rPr lang="en-US" u="sng" dirty="0"/>
              <a:t>Simple Example of tests for differences in means (t-test)</a:t>
            </a:r>
          </a:p>
          <a:p>
            <a:r>
              <a:rPr lang="en-US" sz="1100" dirty="0"/>
              <a:t>Application Example: Project to examine the performance of schools in different regions based on results of standard tests taken by 5</a:t>
            </a:r>
            <a:r>
              <a:rPr lang="en-US" sz="1100" baseline="30000" dirty="0"/>
              <a:t>th</a:t>
            </a:r>
            <a:r>
              <a:rPr lang="en-US" sz="1100" dirty="0"/>
              <a:t> graders.  For two key regions you observe average test scores of 85 and 74.  And you declare there is a big problem in the low scoring region. Present results everywhere.</a:t>
            </a:r>
          </a:p>
          <a:p>
            <a:r>
              <a:rPr lang="en-US" sz="1100" dirty="0"/>
              <a:t>Minister of Ed talking w World Bank about a program to strengthen schools in the weak region.  Bank asks if the difference is statistically significant.  You do not know. End of talk at least for now.  Big hit on your reputation.</a:t>
            </a:r>
          </a:p>
          <a:p>
            <a:r>
              <a:rPr lang="en-US" sz="1100" dirty="0"/>
              <a:t>I’ve been in meetings where this scene has played out.  It happens.</a:t>
            </a:r>
          </a:p>
          <a:p>
            <a:endParaRPr lang="en-US" sz="1100" dirty="0">
              <a:hlinkClick r:id="rId3">
                <a:extLst>
                  <a:ext uri="{A12FA001-AC4F-418D-AE19-62706E023703}">
                    <ahyp:hlinkClr xmlns:ahyp="http://schemas.microsoft.com/office/drawing/2018/hyperlinkcolor" xmlns="" val="tx"/>
                  </a:ext>
                </a:extLst>
              </a:hlinkClick>
            </a:endParaRPr>
          </a:p>
          <a:p>
            <a:r>
              <a:rPr lang="en-US" sz="1100" dirty="0">
                <a:hlinkClick r:id="rId3">
                  <a:extLst>
                    <a:ext uri="{A12FA001-AC4F-418D-AE19-62706E023703}">
                      <ahyp:hlinkClr xmlns:ahyp="http://schemas.microsoft.com/office/drawing/2018/hyperlinkcolor" xmlns="" val="tx"/>
                    </a:ext>
                  </a:extLst>
                </a:hlinkClick>
              </a:rPr>
              <a:t>www.scholar.google</a:t>
            </a:r>
            <a:r>
              <a:rPr lang="en-US" sz="1100" dirty="0"/>
              <a:t>.com </a:t>
            </a:r>
          </a:p>
          <a:p>
            <a:r>
              <a:rPr lang="en-US" sz="1100" dirty="0"/>
              <a:t>Cost!  $40 for many journal articles</a:t>
            </a:r>
          </a:p>
          <a:p>
            <a:pPr marL="228600" indent="-228600">
              <a:buAutoNum type="arabicPeriod"/>
            </a:pPr>
            <a:r>
              <a:rPr lang="en-US" sz="1100" dirty="0"/>
              <a:t>Choose carefully based on abstract and after looking at a lot articles</a:t>
            </a:r>
          </a:p>
          <a:p>
            <a:pPr marL="228600" indent="-228600">
              <a:buAutoNum type="arabicPeriod"/>
            </a:pPr>
            <a:r>
              <a:rPr lang="en-US" sz="1100" dirty="0"/>
              <a:t>Many authors issue a working paper of the final research to get comments.  These PDFs are often listed with the journal articles and can be downloaded.</a:t>
            </a:r>
          </a:p>
          <a:p>
            <a:endParaRPr lang="en-US" sz="1100" dirty="0"/>
          </a:p>
        </p:txBody>
      </p:sp>
      <p:sp>
        <p:nvSpPr>
          <p:cNvPr id="4" name="Slide Number Placeholder 3"/>
          <p:cNvSpPr>
            <a:spLocks noGrp="1"/>
          </p:cNvSpPr>
          <p:nvPr>
            <p:ph type="sldNum" sz="quarter" idx="5"/>
          </p:nvPr>
        </p:nvSpPr>
        <p:spPr/>
        <p:txBody>
          <a:bodyPr/>
          <a:lstStyle/>
          <a:p>
            <a:fld id="{33545C0D-2926-4B57-A716-7F178F537F9F}" type="slidenum">
              <a:rPr lang="en-US" smtClean="0"/>
              <a:pPr/>
              <a:t>5</a:t>
            </a:fld>
            <a:endParaRPr lang="en-US" dirty="0"/>
          </a:p>
        </p:txBody>
      </p:sp>
    </p:spTree>
    <p:extLst>
      <p:ext uri="{BB962C8B-B14F-4D97-AF65-F5344CB8AC3E}">
        <p14:creationId xmlns:p14="http://schemas.microsoft.com/office/powerpoint/2010/main" val="1256131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545C0D-2926-4B57-A716-7F178F537F9F}" type="slidenum">
              <a:rPr lang="en-US" smtClean="0"/>
              <a:pPr/>
              <a:t>6</a:t>
            </a:fld>
            <a:endParaRPr lang="en-US" dirty="0"/>
          </a:p>
        </p:txBody>
      </p:sp>
    </p:spTree>
    <p:extLst>
      <p:ext uri="{BB962C8B-B14F-4D97-AF65-F5344CB8AC3E}">
        <p14:creationId xmlns:p14="http://schemas.microsoft.com/office/powerpoint/2010/main" val="2586315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8E9699-7E5D-4671-B60B-21805CA5A419}" type="slidenum">
              <a:rPr lang="en-US"/>
              <a:pPr/>
              <a:t>7</a:t>
            </a:fld>
            <a:endParaRPr lang="en-US" dirty="0"/>
          </a:p>
        </p:txBody>
      </p:sp>
      <p:sp>
        <p:nvSpPr>
          <p:cNvPr id="97282" name="Rectangle 1026"/>
          <p:cNvSpPr>
            <a:spLocks noGrp="1" noRot="1" noChangeAspect="1" noChangeArrowheads="1" noTextEdit="1"/>
          </p:cNvSpPr>
          <p:nvPr>
            <p:ph type="sldImg"/>
          </p:nvPr>
        </p:nvSpPr>
        <p:spPr>
          <a:ln/>
        </p:spPr>
      </p:sp>
      <p:sp>
        <p:nvSpPr>
          <p:cNvPr id="97283" name="Rectangle 1027"/>
          <p:cNvSpPr>
            <a:spLocks noGrp="1" noChangeArrowheads="1"/>
          </p:cNvSpPr>
          <p:nvPr>
            <p:ph type="body" idx="1"/>
          </p:nvPr>
        </p:nvSpPr>
        <p:spPr/>
        <p:txBody>
          <a:bodyPr/>
          <a:lstStyle/>
          <a:p>
            <a:pPr marL="228600" indent="-228600"/>
            <a:r>
              <a:rPr lang="en-US" dirty="0"/>
              <a:t>Example of creating variables from data.  Have information on the number of HH participating in a program.  The variable of interest is the share of program eligible HH who actually participate. Create new variable using information on eligible HH.  Participation rate = participants/eligible</a:t>
            </a:r>
          </a:p>
          <a:p>
            <a:pPr marL="228600" indent="-228600"/>
            <a:endParaRPr lang="en-US" dirty="0"/>
          </a:p>
          <a:p>
            <a:pPr marL="228600" indent="-228600"/>
            <a:r>
              <a:rPr lang="en-US" dirty="0"/>
              <a:t>The drafting is a great discipline: forces the analyst to be absolutely explicit about the explanation for what he is doing.</a:t>
            </a:r>
          </a:p>
          <a:p>
            <a:pPr marL="228600" indent="-228600"/>
            <a:r>
              <a:rPr lang="en-US" dirty="0"/>
              <a:t>RS story on omitting important Q from survey</a:t>
            </a:r>
          </a:p>
          <a:p>
            <a:pPr marL="228600" indent="-228600"/>
            <a:endParaRPr lang="en-US" b="1" dirty="0"/>
          </a:p>
          <a:p>
            <a:pPr marL="228600" indent="-228600"/>
            <a:r>
              <a:rPr lang="en-US" b="1" dirty="0"/>
              <a:t>This is all pretty abstract.  Will now turn to </a:t>
            </a:r>
          </a:p>
          <a:p>
            <a:pPr marL="228600" indent="-228600">
              <a:buFontTx/>
              <a:buAutoNum type="arabicPeriod"/>
            </a:pPr>
            <a:r>
              <a:rPr lang="en-US" b="1" dirty="0"/>
              <a:t>Exercise with the log frame—always a good place to start</a:t>
            </a:r>
          </a:p>
          <a:p>
            <a:pPr marL="228600" indent="-228600">
              <a:buFontTx/>
              <a:buAutoNum type="arabicPeriod"/>
            </a:pPr>
            <a:r>
              <a:rPr lang="en-US" b="1" dirty="0"/>
              <a:t> Two concrete examples of preparing analysis plans for real policy research projects.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Log Frame.  USAID’s traditional tool for monitoring progress in its projects. Created in 1960s.  Some may be familiar with it.  Hands??</a:t>
            </a:r>
          </a:p>
          <a:p>
            <a:r>
              <a:rPr lang="en-US" dirty="0"/>
              <a:t>Many versions of the log frame have been developed over the years. I am presenting a quite simple version.   </a:t>
            </a:r>
          </a:p>
          <a:p>
            <a:r>
              <a:rPr lang="en-US" dirty="0"/>
              <a:t>A good deal of literature is available on Wikipedia.</a:t>
            </a:r>
          </a:p>
          <a:p>
            <a:endParaRPr lang="en-US" dirty="0"/>
          </a:p>
          <a:p>
            <a:r>
              <a:rPr lang="en-US" dirty="0"/>
              <a:t>The theory of change is just what its titles says.  It is structured so the analysts asks “what will be the effect of the set of activities in a program on realizing or achieving the ultimate objectives of the program.”</a:t>
            </a:r>
          </a:p>
          <a:p>
            <a:r>
              <a:rPr lang="en-US" dirty="0"/>
              <a:t>If the program provides nutrition subsidies for children in low-income families what will be the effect on their chances of attending college or obtaining middle class status?  </a:t>
            </a:r>
          </a:p>
          <a:p>
            <a:r>
              <a:rPr lang="en-US" dirty="0"/>
              <a:t>CN:  Intl view: well educated.. Reality 300 million under-ed in rural areas and jobs declining in number.  CN only in past few years woke up to terrible education available in rural areas and related learning problems: ~30% each—poor uncorrected vision, ring worms, anemia.  Also frequent lack of stimulus in first 18-24 months: parents in cities—grandma only. By 8</a:t>
            </a:r>
            <a:r>
              <a:rPr lang="en-US" baseline="30000" dirty="0"/>
              <a:t>th</a:t>
            </a:r>
            <a:r>
              <a:rPr lang="en-US" dirty="0"/>
              <a:t> grade 40% 3 </a:t>
            </a:r>
            <a:r>
              <a:rPr lang="en-US" dirty="0" err="1"/>
              <a:t>yrs</a:t>
            </a:r>
            <a:r>
              <a:rPr lang="en-US" dirty="0"/>
              <a:t> behind. Not worth to family to pay for further ed. Last 10 </a:t>
            </a:r>
            <a:r>
              <a:rPr lang="en-US" dirty="0" err="1"/>
              <a:t>yrs</a:t>
            </a:r>
            <a:r>
              <a:rPr lang="en-US" dirty="0"/>
              <a:t> programs launched</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33545C0D-2926-4B57-A716-7F178F537F9F}" type="slidenum">
              <a:rPr lang="en-US" smtClean="0"/>
              <a:pPr/>
              <a:t>8</a:t>
            </a:fld>
            <a:endParaRPr lang="en-US" dirty="0"/>
          </a:p>
        </p:txBody>
      </p:sp>
    </p:spTree>
    <p:extLst>
      <p:ext uri="{BB962C8B-B14F-4D97-AF65-F5344CB8AC3E}">
        <p14:creationId xmlns:p14="http://schemas.microsoft.com/office/powerpoint/2010/main" val="26043931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20C61F-5CDB-4B19-9336-8AD5CBEE2165}" type="slidenum">
              <a:rPr lang="en-US"/>
              <a:pPr/>
              <a:t>9</a:t>
            </a:fld>
            <a:endParaRPr lang="en-US" dirty="0"/>
          </a:p>
        </p:txBody>
      </p:sp>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pPr marL="228600" indent="-228600">
              <a:buAutoNum type="arabicPeriod"/>
            </a:pPr>
            <a:r>
              <a:rPr lang="en-US" dirty="0"/>
              <a:t>Once the analyst has defined the policy question or objective to be addressed, the log (as in “logical”) frame (as in “framework”) is a very useful tool for organizing the analysis. </a:t>
            </a:r>
          </a:p>
          <a:p>
            <a:pPr marL="228600" indent="-228600">
              <a:buAutoNum type="arabicPeriod"/>
            </a:pPr>
            <a:r>
              <a:rPr lang="en-US" dirty="0"/>
              <a:t>This matrix is used to organize the analysis, beginning with the program/project objective, and then the other entries in the following columns get increasingly specific—which activities are included, what indicators will be used to measure it, and what is the source of the data for the indicator.</a:t>
            </a:r>
          </a:p>
          <a:p>
            <a:r>
              <a:rPr lang="en-US" dirty="0"/>
              <a:t>Often there is a 5</a:t>
            </a:r>
            <a:r>
              <a:rPr lang="en-US" baseline="30000" dirty="0"/>
              <a:t>th</a:t>
            </a:r>
            <a:r>
              <a:rPr lang="en-US" dirty="0"/>
              <a:t> column for assumptions involved.  One could be about the extent to resources are targeted on a particular activity in absence of hard information on “leakage.”</a:t>
            </a:r>
          </a:p>
          <a:p>
            <a:r>
              <a:rPr lang="en-US" dirty="0"/>
              <a:t>Objectives can be single or multiple.  Where there are multiple there is typically a broad goal and sub-objectives defined. It is common for their to be multiple objectives and “sub-objectives” for different steps in a program’s implementation.  </a:t>
            </a:r>
          </a:p>
          <a:p>
            <a:r>
              <a:rPr lang="en-US" dirty="0"/>
              <a:t>.3. The log frame can be used to make certain that the question can be addressed can in fact be studied—where are the data coming from, how much will it cost?  Is the analysis feasible?  Can alternative, substitute variables be identified? Critical to make decision on feasibility early. </a:t>
            </a:r>
          </a:p>
          <a:p>
            <a:r>
              <a:rPr lang="en-US" dirty="0"/>
              <a:t> </a:t>
            </a:r>
            <a:r>
              <a:rPr lang="en-US" b="1" dirty="0"/>
              <a:t>Completing the log frame transfers the analysis process from concept to concrete planning.</a:t>
            </a:r>
            <a:endParaRPr lang="en-US" b="1" dirty="0">
              <a:latin typeface="Bookman Old Style" pitchFamily="18" charset="0"/>
            </a:endParaRPr>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FAD7329-2509-4DCB-94E3-D071E6FFFA0A}"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89B847A-F99D-447A-BA93-3335BE794F63}"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1DF80E1-BBFB-4EB4-9599-DE42B4548E31}"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144463"/>
            <a:ext cx="7772400" cy="1431925"/>
          </a:xfrm>
        </p:spPr>
        <p:txBody>
          <a:bodyPr/>
          <a:lstStyle/>
          <a:p>
            <a:r>
              <a:rPr lang="en-US"/>
              <a:t>Click to edit Master title style</a:t>
            </a:r>
          </a:p>
        </p:txBody>
      </p:sp>
      <p:sp>
        <p:nvSpPr>
          <p:cNvPr id="3" name="Table Placeholder 2"/>
          <p:cNvSpPr>
            <a:spLocks noGrp="1"/>
          </p:cNvSpPr>
          <p:nvPr>
            <p:ph type="tbl" idx="1"/>
          </p:nvPr>
        </p:nvSpPr>
        <p:spPr>
          <a:xfrm>
            <a:off x="1066800" y="1981200"/>
            <a:ext cx="7848600" cy="4114800"/>
          </a:xfrm>
        </p:spPr>
        <p:txBody>
          <a:bodyPr/>
          <a:lstStyle/>
          <a:p>
            <a:endParaRPr lang="en-US" dirty="0"/>
          </a:p>
        </p:txBody>
      </p:sp>
      <p:sp>
        <p:nvSpPr>
          <p:cNvPr id="4" name="Date Placeholder 3"/>
          <p:cNvSpPr>
            <a:spLocks noGrp="1"/>
          </p:cNvSpPr>
          <p:nvPr>
            <p:ph type="dt" sz="half" idx="10"/>
          </p:nvPr>
        </p:nvSpPr>
        <p:spPr>
          <a:xfrm>
            <a:off x="1154113" y="6248400"/>
            <a:ext cx="1905000" cy="457200"/>
          </a:xfrm>
        </p:spPr>
        <p:txBody>
          <a:bodyPr/>
          <a:lstStyle>
            <a:lvl1pPr>
              <a:defRPr/>
            </a:lvl1pPr>
          </a:lstStyle>
          <a:p>
            <a:endParaRPr lang="en-US" dirty="0"/>
          </a:p>
        </p:txBody>
      </p:sp>
      <p:sp>
        <p:nvSpPr>
          <p:cNvPr id="5" name="Footer Placeholder 4"/>
          <p:cNvSpPr>
            <a:spLocks noGrp="1"/>
          </p:cNvSpPr>
          <p:nvPr>
            <p:ph type="ftr" sz="quarter" idx="11"/>
          </p:nvPr>
        </p:nvSpPr>
        <p:spPr>
          <a:xfrm>
            <a:off x="3592513" y="6248400"/>
            <a:ext cx="2895600" cy="457200"/>
          </a:xfrm>
        </p:spPr>
        <p:txBody>
          <a:bodyPr/>
          <a:lstStyle>
            <a:lvl1pPr>
              <a:defRPr/>
            </a:lvl1pPr>
          </a:lstStyle>
          <a:p>
            <a:endParaRPr lang="en-US" dirty="0"/>
          </a:p>
        </p:txBody>
      </p:sp>
      <p:sp>
        <p:nvSpPr>
          <p:cNvPr id="6" name="Slide Number Placeholder 5"/>
          <p:cNvSpPr>
            <a:spLocks noGrp="1"/>
          </p:cNvSpPr>
          <p:nvPr>
            <p:ph type="sldNum" sz="quarter" idx="12"/>
          </p:nvPr>
        </p:nvSpPr>
        <p:spPr>
          <a:xfrm>
            <a:off x="7021513" y="6248400"/>
            <a:ext cx="1905000" cy="457200"/>
          </a:xfrm>
        </p:spPr>
        <p:txBody>
          <a:bodyPr/>
          <a:lstStyle>
            <a:lvl1pPr>
              <a:defRPr/>
            </a:lvl1pPr>
          </a:lstStyle>
          <a:p>
            <a:fld id="{A865D2EC-7664-4491-86EE-454C782E02BF}"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6B3111D-8267-4416-A219-2081A6151F9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666EA27-EB22-48CC-9215-56B373AF9326}"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ED4E4780-8CC5-4802-AD21-98A93FDF1055}"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C0916F68-748A-45FA-A3D3-BABB491D5677}"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7C426BA5-9A94-4002-967E-93C3B31010CB}"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B4B305FF-8549-4DE5-8873-2E990AFC9446}"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0D30078A-D045-4CB6-8CB5-D0E1966D8387}"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161A143-6180-4425-A8E2-7EC7ECF0ECB7}"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6" name="Picture 12" descr="slides_banner5b"/>
          <p:cNvPicPr>
            <a:picLocks noChangeAspect="1" noChangeArrowheads="1"/>
          </p:cNvPicPr>
          <p:nvPr userDrawn="1"/>
        </p:nvPicPr>
        <p:blipFill>
          <a:blip r:embed="rId14" cstate="print"/>
          <a:srcRect/>
          <a:stretch>
            <a:fillRect/>
          </a:stretch>
        </p:blipFill>
        <p:spPr bwMode="auto">
          <a:xfrm>
            <a:off x="0" y="0"/>
            <a:ext cx="9144000" cy="2362200"/>
          </a:xfrm>
          <a:prstGeom prst="rect">
            <a:avLst/>
          </a:prstGeom>
          <a:noFill/>
        </p:spPr>
      </p:pic>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D63B47F-5662-4430-9359-7F0CDCB43644}" type="slidenum">
              <a:rPr lang="en-US"/>
              <a:pPr/>
              <a:t>‹#›</a:t>
            </a:fld>
            <a:endParaRPr lang="en-US" dirty="0"/>
          </a:p>
        </p:txBody>
      </p:sp>
      <p:sp>
        <p:nvSpPr>
          <p:cNvPr id="1038" name="Line 14"/>
          <p:cNvSpPr>
            <a:spLocks noChangeShapeType="1"/>
          </p:cNvSpPr>
          <p:nvPr userDrawn="1"/>
        </p:nvSpPr>
        <p:spPr bwMode="auto">
          <a:xfrm>
            <a:off x="0" y="6858000"/>
            <a:ext cx="9144000" cy="0"/>
          </a:xfrm>
          <a:prstGeom prst="line">
            <a:avLst/>
          </a:prstGeom>
          <a:noFill/>
          <a:ln w="38100">
            <a:solidFill>
              <a:srgbClr val="CCCC66"/>
            </a:solidFill>
            <a:round/>
            <a:headEnd/>
            <a:tailEnd/>
          </a:ln>
          <a:effectLst/>
        </p:spPr>
        <p:txBody>
          <a:bodyP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11.emf"/><Relationship Id="rId4" Type="http://schemas.openxmlformats.org/officeDocument/2006/relationships/oleObject" Target="../embeddings/oleObject2.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mailto:avarosyan@urbanfoundation.am" TargetMode="External"/><Relationship Id="rId7" Type="http://schemas.openxmlformats.org/officeDocument/2006/relationships/image" Target="../media/image4.png"/><Relationship Id="rId12" Type="http://schemas.openxmlformats.org/officeDocument/2006/relationships/image" Target="../media/image9.png"/><Relationship Id="rId2" Type="http://schemas.openxmlformats.org/officeDocument/2006/relationships/hyperlink" Target="mailto:struyk33@hotmail.com" TargetMode="External"/><Relationship Id="rId1" Type="http://schemas.openxmlformats.org/officeDocument/2006/relationships/slideLayout" Target="../slideLayouts/slideLayout3.xml"/><Relationship Id="rId6" Type="http://schemas.openxmlformats.org/officeDocument/2006/relationships/image" Target="../media/image3.png"/><Relationship Id="rId11" Type="http://schemas.openxmlformats.org/officeDocument/2006/relationships/image" Target="../media/image8.jp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hyperlink" Target="https://urbanfoundation.am/language/hy/international-technical-assistance-for-data-program-armenia-2/" TargetMode="External"/><Relationship Id="rId9"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hyperlink" Target="http://www.scholar.googl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0.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675917" y="1676400"/>
            <a:ext cx="7848600" cy="1311275"/>
          </a:xfrm>
        </p:spPr>
        <p:txBody>
          <a:bodyPr/>
          <a:lstStyle/>
          <a:p>
            <a:pPr algn="ctr"/>
            <a:r>
              <a:rPr lang="en-US" dirty="0"/>
              <a:t>Preparing Analysis Plans</a:t>
            </a:r>
            <a:r>
              <a:rPr lang="en-US" sz="3600" dirty="0"/>
              <a:t> </a:t>
            </a:r>
            <a:r>
              <a:rPr lang="en-US" dirty="0"/>
              <a:t>to Guide Policy Research</a:t>
            </a:r>
          </a:p>
        </p:txBody>
      </p:sp>
      <p:sp>
        <p:nvSpPr>
          <p:cNvPr id="27651" name="Rectangle 3"/>
          <p:cNvSpPr>
            <a:spLocks noGrp="1" noChangeArrowheads="1"/>
          </p:cNvSpPr>
          <p:nvPr>
            <p:ph type="subTitle" idx="1"/>
          </p:nvPr>
        </p:nvSpPr>
        <p:spPr>
          <a:xfrm>
            <a:off x="1143000" y="3733800"/>
            <a:ext cx="6400800" cy="2667000"/>
          </a:xfrm>
        </p:spPr>
        <p:txBody>
          <a:bodyPr/>
          <a:lstStyle/>
          <a:p>
            <a:pPr algn="ctr"/>
            <a:r>
              <a:rPr lang="en-US" dirty="0"/>
              <a:t>Raymond Struyk</a:t>
            </a:r>
          </a:p>
          <a:p>
            <a:pPr algn="ctr"/>
            <a:endParaRPr lang="en-US"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6107712"/>
            <a:ext cx="2347482" cy="5810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6070878"/>
            <a:ext cx="2305265" cy="654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8" name="Group 7"/>
          <p:cNvGrpSpPr/>
          <p:nvPr/>
        </p:nvGrpSpPr>
        <p:grpSpPr>
          <a:xfrm>
            <a:off x="304800" y="648068"/>
            <a:ext cx="8443181" cy="671805"/>
            <a:chOff x="0" y="0"/>
            <a:chExt cx="8617796" cy="709930"/>
          </a:xfrm>
        </p:grpSpPr>
        <p:pic>
          <p:nvPicPr>
            <p:cNvPr id="9" name="Picture 8"/>
            <p:cNvPicPr>
              <a:picLocks noChangeAspect="1"/>
            </p:cNvPicPr>
            <p:nvPr/>
          </p:nvPicPr>
          <p:blipFill rotWithShape="1">
            <a:blip r:embed="rId5" cstate="print">
              <a:extLst>
                <a:ext uri="{28A0092B-C50C-407E-A947-70E740481C1C}">
                  <a14:useLocalDpi xmlns:a14="http://schemas.microsoft.com/office/drawing/2010/main" val="0"/>
                </a:ext>
              </a:extLst>
            </a:blip>
            <a:srcRect t="1" b="-10940"/>
            <a:stretch/>
          </p:blipFill>
          <p:spPr bwMode="auto">
            <a:xfrm>
              <a:off x="3955626" y="135467"/>
              <a:ext cx="428625" cy="476250"/>
            </a:xfrm>
            <a:prstGeom prst="rect">
              <a:avLst/>
            </a:prstGeom>
            <a:ln>
              <a:noFill/>
            </a:ln>
            <a:extLst>
              <a:ext uri="{53640926-AAD7-44D8-BBD7-CCE9431645EC}">
                <a14:shadowObscured xmlns:a14="http://schemas.microsoft.com/office/drawing/2010/main"/>
              </a:ext>
            </a:extLst>
          </p:spPr>
        </p:pic>
        <p:pic>
          <p:nvPicPr>
            <p:cNvPr id="10" name="Picture 9"/>
            <p:cNvPicPr>
              <a:picLocks noChangeAspect="1"/>
            </p:cNvPicPr>
            <p:nvPr/>
          </p:nvPicPr>
          <p:blipFill rotWithShape="1">
            <a:blip r:embed="rId6" cstate="print">
              <a:extLst>
                <a:ext uri="{28A0092B-C50C-407E-A947-70E740481C1C}">
                  <a14:useLocalDpi xmlns:a14="http://schemas.microsoft.com/office/drawing/2010/main" val="0"/>
                </a:ext>
              </a:extLst>
            </a:blip>
            <a:srcRect l="12933" r="12702" b="-38"/>
            <a:stretch/>
          </p:blipFill>
          <p:spPr bwMode="auto">
            <a:xfrm>
              <a:off x="6170506" y="13547"/>
              <a:ext cx="1123950" cy="690880"/>
            </a:xfrm>
            <a:prstGeom prst="rect">
              <a:avLst/>
            </a:prstGeom>
            <a:ln>
              <a:noFill/>
            </a:ln>
            <a:extLst>
              <a:ext uri="{53640926-AAD7-44D8-BBD7-CCE9431645EC}">
                <a14:shadowObscured xmlns:a14="http://schemas.microsoft.com/office/drawing/2010/main"/>
              </a:ext>
            </a:extLst>
          </p:spPr>
        </p:pic>
        <p:pic>
          <p:nvPicPr>
            <p:cNvPr id="11" name="Picture 10"/>
            <p:cNvPicPr>
              <a:picLocks noChangeAspect="1"/>
            </p:cNvPicPr>
            <p:nvPr/>
          </p:nvPicPr>
          <p:blipFill rotWithShape="1">
            <a:blip r:embed="rId7" cstate="print">
              <a:extLst>
                <a:ext uri="{28A0092B-C50C-407E-A947-70E740481C1C}">
                  <a14:useLocalDpi xmlns:a14="http://schemas.microsoft.com/office/drawing/2010/main" val="0"/>
                </a:ext>
              </a:extLst>
            </a:blip>
            <a:srcRect t="-1" b="-12229"/>
            <a:stretch/>
          </p:blipFill>
          <p:spPr bwMode="auto">
            <a:xfrm>
              <a:off x="7552266" y="60960"/>
              <a:ext cx="1065530" cy="648970"/>
            </a:xfrm>
            <a:prstGeom prst="rect">
              <a:avLst/>
            </a:prstGeom>
            <a:ln>
              <a:noFill/>
            </a:ln>
            <a:extLst>
              <a:ext uri="{53640926-AAD7-44D8-BBD7-CCE9431645EC}">
                <a14:shadowObscured xmlns:a14="http://schemas.microsoft.com/office/drawing/2010/main"/>
              </a:ext>
            </a:extLst>
          </p:spPr>
        </p:pic>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316480" y="121920"/>
              <a:ext cx="1377950" cy="487045"/>
            </a:xfrm>
            <a:prstGeom prst="rect">
              <a:avLst/>
            </a:prstGeom>
          </p:spPr>
        </p:pic>
        <p:pic>
          <p:nvPicPr>
            <p:cNvPr id="13" name="Picture 1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0" y="0"/>
              <a:ext cx="2069465" cy="655320"/>
            </a:xfrm>
            <a:prstGeom prst="rect">
              <a:avLst/>
            </a:prstGeom>
          </p:spPr>
        </p:pic>
        <p:pic>
          <p:nvPicPr>
            <p:cNvPr id="14" name="Picture 1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754880" y="20320"/>
              <a:ext cx="1130935" cy="648335"/>
            </a:xfrm>
            <a:prstGeom prst="rect">
              <a:avLst/>
            </a:prstGeom>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a:extLst>
              <a:ext uri="{FF2B5EF4-FFF2-40B4-BE49-F238E27FC236}">
                <a16:creationId xmlns:a16="http://schemas.microsoft.com/office/drawing/2014/main" xmlns="" id="{DFF64AF6-83C7-483C-A9DD-C57138B18123}"/>
              </a:ext>
            </a:extLst>
          </p:cNvPr>
          <p:cNvSpPr>
            <a:spLocks noGrp="1" noChangeArrowheads="1"/>
          </p:cNvSpPr>
          <p:nvPr>
            <p:ph type="ctrTitle"/>
          </p:nvPr>
        </p:nvSpPr>
        <p:spPr>
          <a:xfrm>
            <a:off x="1447800" y="838200"/>
            <a:ext cx="7162800" cy="2057400"/>
          </a:xfrm>
          <a:noFill/>
          <a:ln/>
        </p:spPr>
        <p:txBody>
          <a:bodyPr/>
          <a:lstStyle/>
          <a:p>
            <a:pPr algn="l"/>
            <a:r>
              <a:rPr lang="en-US" altLang="en-US" sz="4000" b="1" dirty="0">
                <a:solidFill>
                  <a:schemeClr val="tx1"/>
                </a:solidFill>
                <a:latin typeface="Helvetica" panose="020B0604020202020204" pitchFamily="34" charset="0"/>
              </a:rPr>
              <a:t/>
            </a:r>
            <a:br>
              <a:rPr lang="en-US" altLang="en-US" sz="4000" b="1" dirty="0">
                <a:solidFill>
                  <a:schemeClr val="tx1"/>
                </a:solidFill>
                <a:latin typeface="Helvetica" panose="020B0604020202020204" pitchFamily="34" charset="0"/>
              </a:rPr>
            </a:br>
            <a:r>
              <a:rPr lang="en-US" altLang="en-US" sz="4000" b="1" dirty="0">
                <a:solidFill>
                  <a:schemeClr val="tx1"/>
                </a:solidFill>
                <a:latin typeface="Helvetica" panose="020B0604020202020204" pitchFamily="34" charset="0"/>
              </a:rPr>
              <a:t/>
            </a:r>
            <a:br>
              <a:rPr lang="en-US" altLang="en-US" sz="4000" b="1" dirty="0">
                <a:solidFill>
                  <a:schemeClr val="tx1"/>
                </a:solidFill>
                <a:latin typeface="Helvetica" panose="020B0604020202020204" pitchFamily="34" charset="0"/>
              </a:rPr>
            </a:br>
            <a:r>
              <a:rPr lang="en-US" altLang="en-US" sz="4000" b="1" dirty="0">
                <a:solidFill>
                  <a:schemeClr val="tx1"/>
                </a:solidFill>
                <a:latin typeface="Helvetica" panose="020B0604020202020204" pitchFamily="34" charset="0"/>
              </a:rPr>
              <a:t/>
            </a:r>
            <a:br>
              <a:rPr lang="en-US" altLang="en-US" sz="4000" b="1" dirty="0">
                <a:solidFill>
                  <a:schemeClr val="tx1"/>
                </a:solidFill>
                <a:latin typeface="Helvetica" panose="020B0604020202020204" pitchFamily="34" charset="0"/>
              </a:rPr>
            </a:br>
            <a:r>
              <a:rPr lang="en-US" altLang="en-US" sz="4000" b="1" dirty="0">
                <a:solidFill>
                  <a:schemeClr val="tx1"/>
                </a:solidFill>
                <a:latin typeface="Helvetica" panose="020B0604020202020204" pitchFamily="34" charset="0"/>
              </a:rPr>
              <a:t/>
            </a:r>
            <a:br>
              <a:rPr lang="en-US" altLang="en-US" sz="4000" b="1" dirty="0">
                <a:solidFill>
                  <a:schemeClr val="tx1"/>
                </a:solidFill>
                <a:latin typeface="Helvetica" panose="020B0604020202020204" pitchFamily="34" charset="0"/>
              </a:rPr>
            </a:br>
            <a:r>
              <a:rPr lang="en-US" altLang="en-US" sz="4000" b="1" dirty="0">
                <a:solidFill>
                  <a:schemeClr val="tx1"/>
                </a:solidFill>
                <a:latin typeface="Helvetica" panose="020B0604020202020204" pitchFamily="34" charset="0"/>
              </a:rPr>
              <a:t>Case Study:</a:t>
            </a:r>
            <a:br>
              <a:rPr lang="en-US" altLang="en-US" sz="4000" b="1" dirty="0">
                <a:solidFill>
                  <a:schemeClr val="tx1"/>
                </a:solidFill>
                <a:latin typeface="Helvetica" panose="020B0604020202020204" pitchFamily="34" charset="0"/>
              </a:rPr>
            </a:br>
            <a:r>
              <a:rPr lang="en-US" altLang="en-US" sz="4000" b="1" dirty="0">
                <a:solidFill>
                  <a:schemeClr val="tx1"/>
                </a:solidFill>
                <a:latin typeface="Helvetica" panose="020B0604020202020204" pitchFamily="34" charset="0"/>
              </a:rPr>
              <a:t>Client Satisfaction with Intake in Russia’s Housing Allowance Program</a:t>
            </a:r>
          </a:p>
        </p:txBody>
      </p:sp>
      <p:sp>
        <p:nvSpPr>
          <p:cNvPr id="2054" name="Rectangle 6">
            <a:extLst>
              <a:ext uri="{FF2B5EF4-FFF2-40B4-BE49-F238E27FC236}">
                <a16:creationId xmlns:a16="http://schemas.microsoft.com/office/drawing/2014/main" xmlns="" id="{E8C514C7-A2BE-4F9E-B080-3FE1EBFA8C1E}"/>
              </a:ext>
            </a:extLst>
          </p:cNvPr>
          <p:cNvSpPr>
            <a:spLocks noGrp="1" noChangeArrowheads="1"/>
          </p:cNvSpPr>
          <p:nvPr>
            <p:ph type="subTitle" idx="1"/>
          </p:nvPr>
        </p:nvSpPr>
        <p:spPr>
          <a:xfrm>
            <a:off x="1219200" y="6324600"/>
            <a:ext cx="7162800" cy="304800"/>
          </a:xfrm>
        </p:spPr>
        <p:txBody>
          <a:bodyPr/>
          <a:lstStyle/>
          <a:p>
            <a:endParaRPr lang="en-US" altLang="en-US" sz="1600" dirty="0">
              <a:latin typeface="Helvetica"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xmlns="" id="{86734D02-ACC1-45FD-9167-BB51AA109078}"/>
              </a:ext>
            </a:extLst>
          </p:cNvPr>
          <p:cNvSpPr>
            <a:spLocks noGrp="1"/>
          </p:cNvSpPr>
          <p:nvPr>
            <p:ph type="ftr" sz="quarter" idx="11"/>
          </p:nvPr>
        </p:nvSpPr>
        <p:spPr/>
        <p:txBody>
          <a:bodyPr/>
          <a:lstStyle/>
          <a:p>
            <a:r>
              <a:rPr lang="en-US" altLang="en-US" dirty="0"/>
              <a:t>Raymond J. Struyk</a:t>
            </a:r>
            <a:br>
              <a:rPr lang="en-US" altLang="en-US" dirty="0"/>
            </a:br>
            <a:r>
              <a:rPr lang="en-US" altLang="en-US" dirty="0"/>
              <a:t>The Urban Institute</a:t>
            </a:r>
          </a:p>
        </p:txBody>
      </p:sp>
      <p:sp>
        <p:nvSpPr>
          <p:cNvPr id="32770" name="Rectangle 2">
            <a:extLst>
              <a:ext uri="{FF2B5EF4-FFF2-40B4-BE49-F238E27FC236}">
                <a16:creationId xmlns:a16="http://schemas.microsoft.com/office/drawing/2014/main" xmlns="" id="{106D03E8-105E-4FF0-BB16-FE601C340A8E}"/>
              </a:ext>
            </a:extLst>
          </p:cNvPr>
          <p:cNvSpPr>
            <a:spLocks noGrp="1" noChangeArrowheads="1"/>
          </p:cNvSpPr>
          <p:nvPr>
            <p:ph type="title"/>
          </p:nvPr>
        </p:nvSpPr>
        <p:spPr>
          <a:xfrm>
            <a:off x="457200" y="685800"/>
            <a:ext cx="8229600" cy="731838"/>
          </a:xfrm>
        </p:spPr>
        <p:txBody>
          <a:bodyPr/>
          <a:lstStyle/>
          <a:p>
            <a:r>
              <a:rPr lang="en-US" altLang="en-US" sz="2800" dirty="0">
                <a:solidFill>
                  <a:schemeClr val="tx1"/>
                </a:solidFill>
              </a:rPr>
              <a:t>Why Does Client Satisfaction in a Public Service Program Matter?</a:t>
            </a:r>
          </a:p>
        </p:txBody>
      </p:sp>
      <p:sp>
        <p:nvSpPr>
          <p:cNvPr id="32771" name="Rectangle 3">
            <a:extLst>
              <a:ext uri="{FF2B5EF4-FFF2-40B4-BE49-F238E27FC236}">
                <a16:creationId xmlns:a16="http://schemas.microsoft.com/office/drawing/2014/main" xmlns="" id="{53E56EC8-7216-403C-ABF4-409811E8D81D}"/>
              </a:ext>
            </a:extLst>
          </p:cNvPr>
          <p:cNvSpPr>
            <a:spLocks noGrp="1" noChangeArrowheads="1"/>
          </p:cNvSpPr>
          <p:nvPr>
            <p:ph type="body" idx="1"/>
          </p:nvPr>
        </p:nvSpPr>
        <p:spPr/>
        <p:txBody>
          <a:bodyPr/>
          <a:lstStyle/>
          <a:p>
            <a:endParaRPr lang="en-US" altLang="en-US" dirty="0"/>
          </a:p>
          <a:p>
            <a:r>
              <a:rPr lang="en-US" altLang="en-US" dirty="0"/>
              <a:t>Program credibility</a:t>
            </a:r>
          </a:p>
          <a:p>
            <a:r>
              <a:rPr lang="en-US" altLang="en-US" dirty="0"/>
              <a:t>Impact on participation rates—direct and indirect</a:t>
            </a:r>
          </a:p>
          <a:p>
            <a:r>
              <a:rPr lang="en-US" altLang="en-US" dirty="0"/>
              <a:t>From a broader perspective, this is a service aspect that has received little attention in the region.</a:t>
            </a:r>
          </a:p>
          <a:p>
            <a:pPr>
              <a:buFontTx/>
              <a:buNone/>
            </a:pPr>
            <a:endParaRPr lang="en-US"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xmlns="" id="{B9883313-DD33-40FA-957C-7AEEB819615F}"/>
              </a:ext>
            </a:extLst>
          </p:cNvPr>
          <p:cNvSpPr>
            <a:spLocks noGrp="1"/>
          </p:cNvSpPr>
          <p:nvPr>
            <p:ph type="ftr" sz="quarter" idx="11"/>
          </p:nvPr>
        </p:nvSpPr>
        <p:spPr/>
        <p:txBody>
          <a:bodyPr/>
          <a:lstStyle/>
          <a:p>
            <a:r>
              <a:rPr lang="en-US" altLang="en-US" dirty="0"/>
              <a:t>Raymond J. Struyk</a:t>
            </a:r>
            <a:br>
              <a:rPr lang="en-US" altLang="en-US" dirty="0"/>
            </a:br>
            <a:r>
              <a:rPr lang="en-US" altLang="en-US" dirty="0"/>
              <a:t>The Urban Institute</a:t>
            </a:r>
          </a:p>
        </p:txBody>
      </p:sp>
      <p:sp>
        <p:nvSpPr>
          <p:cNvPr id="38914" name="Rectangle 2">
            <a:extLst>
              <a:ext uri="{FF2B5EF4-FFF2-40B4-BE49-F238E27FC236}">
                <a16:creationId xmlns:a16="http://schemas.microsoft.com/office/drawing/2014/main" xmlns="" id="{95A10798-4684-429E-ACC9-B33D74E24D26}"/>
              </a:ext>
            </a:extLst>
          </p:cNvPr>
          <p:cNvSpPr>
            <a:spLocks noGrp="1" noChangeArrowheads="1"/>
          </p:cNvSpPr>
          <p:nvPr>
            <p:ph type="title"/>
          </p:nvPr>
        </p:nvSpPr>
        <p:spPr/>
        <p:txBody>
          <a:bodyPr/>
          <a:lstStyle/>
          <a:p>
            <a:r>
              <a:rPr lang="en-US" altLang="en-US" sz="3600" dirty="0">
                <a:solidFill>
                  <a:schemeClr val="tx1"/>
                </a:solidFill>
              </a:rPr>
              <a:t>HA Program Basics</a:t>
            </a:r>
          </a:p>
        </p:txBody>
      </p:sp>
      <p:sp>
        <p:nvSpPr>
          <p:cNvPr id="38915" name="Rectangle 3">
            <a:extLst>
              <a:ext uri="{FF2B5EF4-FFF2-40B4-BE49-F238E27FC236}">
                <a16:creationId xmlns:a16="http://schemas.microsoft.com/office/drawing/2014/main" xmlns="" id="{20964552-D21F-4437-B091-559AAE37F376}"/>
              </a:ext>
            </a:extLst>
          </p:cNvPr>
          <p:cNvSpPr>
            <a:spLocks noGrp="1" noChangeArrowheads="1"/>
          </p:cNvSpPr>
          <p:nvPr>
            <p:ph type="body" idx="1"/>
          </p:nvPr>
        </p:nvSpPr>
        <p:spPr/>
        <p:txBody>
          <a:bodyPr/>
          <a:lstStyle/>
          <a:p>
            <a:r>
              <a:rPr lang="en-US" altLang="en-US" dirty="0"/>
              <a:t>Started in 1994; Means-tested</a:t>
            </a:r>
          </a:p>
          <a:p>
            <a:r>
              <a:rPr lang="en-US" altLang="en-US" dirty="0"/>
              <a:t>Essentially all tenure groups are now eligible to participate</a:t>
            </a:r>
          </a:p>
          <a:p>
            <a:r>
              <a:rPr lang="en-US" altLang="en-US" dirty="0"/>
              <a:t>Local agencies responsible for administration: practices differ widely, which can influence participation rates.</a:t>
            </a:r>
          </a:p>
          <a:p>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xmlns="" id="{F61FB33C-E004-486E-9A26-09ABA3451EB2}"/>
              </a:ext>
            </a:extLst>
          </p:cNvPr>
          <p:cNvSpPr>
            <a:spLocks noGrp="1"/>
          </p:cNvSpPr>
          <p:nvPr>
            <p:ph type="ftr" sz="quarter" idx="11"/>
          </p:nvPr>
        </p:nvSpPr>
        <p:spPr/>
        <p:txBody>
          <a:bodyPr/>
          <a:lstStyle/>
          <a:p>
            <a:r>
              <a:rPr lang="en-US" altLang="en-US" dirty="0"/>
              <a:t>Raymond J. Struyk</a:t>
            </a:r>
            <a:br>
              <a:rPr lang="en-US" altLang="en-US" dirty="0"/>
            </a:br>
            <a:r>
              <a:rPr lang="en-US" altLang="en-US" dirty="0"/>
              <a:t>The Urban Institute</a:t>
            </a:r>
          </a:p>
        </p:txBody>
      </p:sp>
      <p:sp>
        <p:nvSpPr>
          <p:cNvPr id="35842" name="Rectangle 2">
            <a:extLst>
              <a:ext uri="{FF2B5EF4-FFF2-40B4-BE49-F238E27FC236}">
                <a16:creationId xmlns:a16="http://schemas.microsoft.com/office/drawing/2014/main" xmlns="" id="{24A87753-A25C-4961-B449-6D1F0E098608}"/>
              </a:ext>
            </a:extLst>
          </p:cNvPr>
          <p:cNvSpPr>
            <a:spLocks noGrp="1" noChangeArrowheads="1"/>
          </p:cNvSpPr>
          <p:nvPr>
            <p:ph type="title"/>
          </p:nvPr>
        </p:nvSpPr>
        <p:spPr>
          <a:xfrm>
            <a:off x="1447800" y="469900"/>
            <a:ext cx="7467600" cy="901700"/>
          </a:xfrm>
        </p:spPr>
        <p:txBody>
          <a:bodyPr/>
          <a:lstStyle/>
          <a:p>
            <a:r>
              <a:rPr lang="en-US" altLang="en-US" sz="3200" dirty="0">
                <a:solidFill>
                  <a:schemeClr val="tx1"/>
                </a:solidFill>
              </a:rPr>
              <a:t>The Program - 2</a:t>
            </a:r>
          </a:p>
        </p:txBody>
      </p:sp>
      <p:sp>
        <p:nvSpPr>
          <p:cNvPr id="35843" name="Rectangle 3">
            <a:extLst>
              <a:ext uri="{FF2B5EF4-FFF2-40B4-BE49-F238E27FC236}">
                <a16:creationId xmlns:a16="http://schemas.microsoft.com/office/drawing/2014/main" xmlns="" id="{9B66EE43-5EFD-427C-8C9A-97DD2F78B8DD}"/>
              </a:ext>
            </a:extLst>
          </p:cNvPr>
          <p:cNvSpPr>
            <a:spLocks noGrp="1" noChangeArrowheads="1"/>
          </p:cNvSpPr>
          <p:nvPr>
            <p:ph type="body" idx="1"/>
          </p:nvPr>
        </p:nvSpPr>
        <p:spPr/>
        <p:txBody>
          <a:bodyPr/>
          <a:lstStyle/>
          <a:p>
            <a:pPr>
              <a:lnSpc>
                <a:spcPct val="90000"/>
              </a:lnSpc>
            </a:pPr>
            <a:r>
              <a:rPr lang="en-US" altLang="en-US" dirty="0"/>
              <a:t>Program uses direct means testing</a:t>
            </a:r>
          </a:p>
          <a:p>
            <a:pPr>
              <a:lnSpc>
                <a:spcPct val="90000"/>
              </a:lnSpc>
            </a:pPr>
            <a:r>
              <a:rPr lang="en-US" altLang="en-US" dirty="0"/>
              <a:t>Benefit formula</a:t>
            </a:r>
          </a:p>
          <a:p>
            <a:pPr lvl="1">
              <a:lnSpc>
                <a:spcPct val="90000"/>
              </a:lnSpc>
            </a:pPr>
            <a:r>
              <a:rPr lang="en-US" altLang="en-US" dirty="0"/>
              <a:t>P = MSR – tY</a:t>
            </a:r>
          </a:p>
          <a:p>
            <a:pPr lvl="1">
              <a:lnSpc>
                <a:spcPct val="90000"/>
              </a:lnSpc>
            </a:pPr>
            <a:r>
              <a:rPr lang="en-US" altLang="en-US" dirty="0"/>
              <a:t>P is payment</a:t>
            </a:r>
          </a:p>
          <a:p>
            <a:pPr lvl="1">
              <a:lnSpc>
                <a:spcPct val="90000"/>
              </a:lnSpc>
            </a:pPr>
            <a:r>
              <a:rPr lang="en-US" altLang="en-US" dirty="0"/>
              <a:t>MSR is rent and communal service fees for a unit appropriate for this household</a:t>
            </a:r>
          </a:p>
          <a:p>
            <a:pPr lvl="1">
              <a:lnSpc>
                <a:spcPct val="90000"/>
              </a:lnSpc>
            </a:pPr>
            <a:r>
              <a:rPr lang="en-US" altLang="en-US" dirty="0"/>
              <a:t>t is the share of income the household can reasonably spend on housing</a:t>
            </a:r>
          </a:p>
          <a:p>
            <a:pPr lvl="1">
              <a:lnSpc>
                <a:spcPct val="90000"/>
              </a:lnSpc>
            </a:pPr>
            <a:r>
              <a:rPr lang="en-US" altLang="en-US" dirty="0"/>
              <a:t>Y is household income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xmlns="" id="{F6687AD8-0B75-4D61-8255-04920DC9DDEC}"/>
              </a:ext>
            </a:extLst>
          </p:cNvPr>
          <p:cNvSpPr>
            <a:spLocks noGrp="1"/>
          </p:cNvSpPr>
          <p:nvPr>
            <p:ph type="ftr" sz="quarter" idx="11"/>
          </p:nvPr>
        </p:nvSpPr>
        <p:spPr/>
        <p:txBody>
          <a:bodyPr/>
          <a:lstStyle/>
          <a:p>
            <a:r>
              <a:rPr lang="en-US" altLang="en-US" dirty="0"/>
              <a:t>Raymond J. Struyk</a:t>
            </a:r>
            <a:br>
              <a:rPr lang="en-US" altLang="en-US" dirty="0"/>
            </a:br>
            <a:r>
              <a:rPr lang="en-US" altLang="en-US" dirty="0"/>
              <a:t>The Urban Institute</a:t>
            </a:r>
          </a:p>
        </p:txBody>
      </p:sp>
      <p:sp>
        <p:nvSpPr>
          <p:cNvPr id="33794" name="Rectangle 2">
            <a:extLst>
              <a:ext uri="{FF2B5EF4-FFF2-40B4-BE49-F238E27FC236}">
                <a16:creationId xmlns:a16="http://schemas.microsoft.com/office/drawing/2014/main" xmlns="" id="{365D27B3-89C7-46EC-9BC8-663D50024429}"/>
              </a:ext>
            </a:extLst>
          </p:cNvPr>
          <p:cNvSpPr>
            <a:spLocks noGrp="1" noChangeArrowheads="1"/>
          </p:cNvSpPr>
          <p:nvPr>
            <p:ph type="title"/>
          </p:nvPr>
        </p:nvSpPr>
        <p:spPr/>
        <p:txBody>
          <a:bodyPr/>
          <a:lstStyle/>
          <a:p>
            <a:r>
              <a:rPr lang="en-US" altLang="en-US" sz="3600" dirty="0">
                <a:solidFill>
                  <a:schemeClr val="tx1"/>
                </a:solidFill>
              </a:rPr>
              <a:t>Log Frame Key Elements</a:t>
            </a:r>
          </a:p>
        </p:txBody>
      </p:sp>
      <p:sp>
        <p:nvSpPr>
          <p:cNvPr id="33795" name="Rectangle 3">
            <a:extLst>
              <a:ext uri="{FF2B5EF4-FFF2-40B4-BE49-F238E27FC236}">
                <a16:creationId xmlns:a16="http://schemas.microsoft.com/office/drawing/2014/main" xmlns="" id="{183D9028-6046-4162-9A57-26B9B7473F63}"/>
              </a:ext>
            </a:extLst>
          </p:cNvPr>
          <p:cNvSpPr>
            <a:spLocks noGrp="1" noChangeArrowheads="1"/>
          </p:cNvSpPr>
          <p:nvPr>
            <p:ph type="body" idx="1"/>
          </p:nvPr>
        </p:nvSpPr>
        <p:spPr/>
        <p:txBody>
          <a:bodyPr/>
          <a:lstStyle/>
          <a:p>
            <a:pPr marL="0" indent="0">
              <a:buNone/>
            </a:pPr>
            <a:r>
              <a:rPr lang="en-US" altLang="en-US" sz="2400" i="1" dirty="0"/>
              <a:t>Objectives:</a:t>
            </a:r>
            <a:r>
              <a:rPr lang="en-US" altLang="en-US" sz="2400" dirty="0"/>
              <a:t> Local HAOs provide efficient enrollment services; clients satisfied with experience </a:t>
            </a:r>
          </a:p>
          <a:p>
            <a:pPr marL="0" indent="0">
              <a:buNone/>
            </a:pPr>
            <a:r>
              <a:rPr lang="en-US" altLang="en-US" sz="2400" i="1" dirty="0"/>
              <a:t>Broad questions addressed</a:t>
            </a:r>
          </a:p>
          <a:p>
            <a:r>
              <a:rPr lang="en-US" altLang="en-US" sz="2400" dirty="0"/>
              <a:t>How do clients in different locations rate their experience?</a:t>
            </a:r>
          </a:p>
          <a:p>
            <a:r>
              <a:rPr lang="en-US" altLang="en-US" sz="2400" dirty="0"/>
              <a:t>What explains the ratings, e.g., waiting time to see an intake worker?</a:t>
            </a:r>
          </a:p>
          <a:p>
            <a:r>
              <a:rPr lang="en-US" altLang="en-US" sz="2400" dirty="0"/>
              <a:t>What explains differences in performance among agencies?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E1C28B-7DE4-4DA7-86CB-89D9EC234FF6}"/>
              </a:ext>
            </a:extLst>
          </p:cNvPr>
          <p:cNvSpPr>
            <a:spLocks noGrp="1"/>
          </p:cNvSpPr>
          <p:nvPr>
            <p:ph type="title"/>
          </p:nvPr>
        </p:nvSpPr>
        <p:spPr>
          <a:xfrm>
            <a:off x="1143000" y="792096"/>
            <a:ext cx="7772400" cy="784292"/>
          </a:xfrm>
        </p:spPr>
        <p:txBody>
          <a:bodyPr/>
          <a:lstStyle/>
          <a:p>
            <a:r>
              <a:rPr lang="en-US" sz="2800" b="1" dirty="0">
                <a:effectLst/>
                <a:latin typeface="Calibri" panose="020F0502020204030204" pitchFamily="34" charset="0"/>
                <a:ea typeface="Calibri" panose="020F0502020204030204" pitchFamily="34" charset="0"/>
                <a:cs typeface="Times New Roman" panose="02020603050405020304" pitchFamily="18" charset="0"/>
              </a:rPr>
              <a:t>Log Frame for Russian Housing Allowance Program Client Satisfaction Study-1</a:t>
            </a:r>
            <a:r>
              <a:rPr lang="en-US" sz="1800" dirty="0">
                <a:effectLst/>
                <a:latin typeface="Calibri" panose="020F0502020204030204" pitchFamily="34" charset="0"/>
                <a:ea typeface="Calibri" panose="020F0502020204030204" pitchFamily="34" charset="0"/>
                <a:cs typeface="Times New Roman" panose="02020603050405020304" pitchFamily="18" charset="0"/>
              </a:rPr>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sz="1600" dirty="0"/>
          </a:p>
        </p:txBody>
      </p:sp>
      <p:graphicFrame>
        <p:nvGraphicFramePr>
          <p:cNvPr id="5" name="Table 5">
            <a:extLst>
              <a:ext uri="{FF2B5EF4-FFF2-40B4-BE49-F238E27FC236}">
                <a16:creationId xmlns:a16="http://schemas.microsoft.com/office/drawing/2014/main" xmlns="" id="{699CB1AC-5843-4B81-A458-320637505BC0}"/>
              </a:ext>
            </a:extLst>
          </p:cNvPr>
          <p:cNvGraphicFramePr>
            <a:graphicFrameLocks noGrp="1"/>
          </p:cNvGraphicFramePr>
          <p:nvPr>
            <p:ph type="tbl" idx="1"/>
            <p:extLst>
              <p:ext uri="{D42A27DB-BD31-4B8C-83A1-F6EECF244321}">
                <p14:modId xmlns:p14="http://schemas.microsoft.com/office/powerpoint/2010/main" val="1868678830"/>
              </p:ext>
            </p:extLst>
          </p:nvPr>
        </p:nvGraphicFramePr>
        <p:xfrm>
          <a:off x="533400" y="1981200"/>
          <a:ext cx="8122922" cy="4296664"/>
        </p:xfrm>
        <a:graphic>
          <a:graphicData uri="http://schemas.openxmlformats.org/drawingml/2006/table">
            <a:tbl>
              <a:tblPr firstRow="1" bandRow="1">
                <a:tableStyleId>{5C22544A-7EE6-4342-B048-85BDC9FD1C3A}</a:tableStyleId>
              </a:tblPr>
              <a:tblGrid>
                <a:gridCol w="2168639">
                  <a:extLst>
                    <a:ext uri="{9D8B030D-6E8A-4147-A177-3AD203B41FA5}">
                      <a16:colId xmlns:a16="http://schemas.microsoft.com/office/drawing/2014/main" xmlns="" val="1464572812"/>
                    </a:ext>
                  </a:extLst>
                </a:gridCol>
                <a:gridCol w="2168639">
                  <a:extLst>
                    <a:ext uri="{9D8B030D-6E8A-4147-A177-3AD203B41FA5}">
                      <a16:colId xmlns:a16="http://schemas.microsoft.com/office/drawing/2014/main" xmlns="" val="1669330627"/>
                    </a:ext>
                  </a:extLst>
                </a:gridCol>
                <a:gridCol w="2168639">
                  <a:extLst>
                    <a:ext uri="{9D8B030D-6E8A-4147-A177-3AD203B41FA5}">
                      <a16:colId xmlns:a16="http://schemas.microsoft.com/office/drawing/2014/main" xmlns="" val="207084624"/>
                    </a:ext>
                  </a:extLst>
                </a:gridCol>
                <a:gridCol w="1617005">
                  <a:extLst>
                    <a:ext uri="{9D8B030D-6E8A-4147-A177-3AD203B41FA5}">
                      <a16:colId xmlns:a16="http://schemas.microsoft.com/office/drawing/2014/main" xmlns="" val="3824490882"/>
                    </a:ext>
                  </a:extLst>
                </a:gridCol>
              </a:tblGrid>
              <a:tr h="370840">
                <a:tc>
                  <a:txBody>
                    <a:bodyPr/>
                    <a:lstStyle/>
                    <a:p>
                      <a:pPr marL="0" marR="0" algn="ctr">
                        <a:lnSpc>
                          <a:spcPct val="115000"/>
                        </a:lnSpc>
                        <a:spcBef>
                          <a:spcPts val="0"/>
                        </a:spcBef>
                        <a:spcAft>
                          <a:spcPts val="0"/>
                        </a:spcAft>
                      </a:pPr>
                      <a:r>
                        <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Program Objective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Activity to Study</a:t>
                      </a:r>
                    </a:p>
                  </a:txBody>
                  <a:tcPr marL="68580" marR="68580" marT="0" marB="0"/>
                </a:tc>
                <a:tc>
                  <a:txBody>
                    <a:bodyPr/>
                    <a:lstStyle/>
                    <a:p>
                      <a:pPr marL="0" marR="0" algn="ctr">
                        <a:lnSpc>
                          <a:spcPct val="115000"/>
                        </a:lnSpc>
                        <a:spcBef>
                          <a:spcPts val="0"/>
                        </a:spcBef>
                        <a:spcAft>
                          <a:spcPts val="0"/>
                        </a:spcAft>
                      </a:pPr>
                      <a:r>
                        <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Indicator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Data Source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503118395"/>
                  </a:ext>
                </a:extLst>
              </a:tr>
              <a:tr h="370840">
                <a:tc rowSpan="5">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Local HAO (Housing Allowance Office) provides efficient enrollment services to program applicants</a:t>
                      </a:r>
                    </a:p>
                    <a:p>
                      <a:pPr marL="0" marR="0">
                        <a:lnSpc>
                          <a:spcPct val="115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lang="en-US" sz="1400" dirty="0">
                          <a:latin typeface="Calibri" panose="020F0502020204030204" pitchFamily="34" charset="0"/>
                          <a:cs typeface="Calibri" panose="020F0502020204030204" pitchFamily="34" charset="0"/>
                        </a:rPr>
                        <a:t>Clients are satisfied with experience</a:t>
                      </a:r>
                    </a:p>
                    <a:p>
                      <a:pPr marL="0" marR="0">
                        <a:lnSpc>
                          <a:spcPct val="115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1. Ease of visiting the HAO (Housing Allowance Office)</a:t>
                      </a:r>
                    </a:p>
                  </a:txBody>
                  <a:tcPr marL="68580" marR="68580" marT="0" marB="0"/>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Does HAO make appointments for visits? Convenient location?</a:t>
                      </a:r>
                    </a:p>
                  </a:txBody>
                  <a:tcPr marL="68580" marR="68580" marT="0" marB="0"/>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Visit to office</a:t>
                      </a:r>
                    </a:p>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Check public transit access.</a:t>
                      </a:r>
                    </a:p>
                  </a:txBody>
                  <a:tcPr marL="68580" marR="68580" marT="0" marB="0"/>
                </a:tc>
                <a:extLst>
                  <a:ext uri="{0D108BD9-81ED-4DB2-BD59-A6C34878D82A}">
                    <a16:rowId xmlns:a16="http://schemas.microsoft.com/office/drawing/2014/main" xmlns="" val="1384020354"/>
                  </a:ext>
                </a:extLst>
              </a:tr>
              <a:tr h="370840">
                <a:tc vMerge="1">
                  <a:txBody>
                    <a:bodyPr/>
                    <a:lstStyle/>
                    <a:p>
                      <a:endParaRPr lang="en-US"/>
                    </a:p>
                  </a:txBody>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 Readiness of applicants when they arrive at the HAO to apply</a:t>
                      </a:r>
                    </a:p>
                  </a:txBody>
                  <a:tcPr marL="68580" marR="68580" marT="0" marB="0"/>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Information on the documents applicants should bring with them readily available?</a:t>
                      </a:r>
                    </a:p>
                  </a:txBody>
                  <a:tcPr marL="68580" marR="68580" marT="0" marB="0"/>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Visit office: Info easily gotten? </a:t>
                      </a:r>
                    </a:p>
                  </a:txBody>
                  <a:tcPr marL="68580" marR="68580" marT="0" marB="0"/>
                </a:tc>
                <a:extLst>
                  <a:ext uri="{0D108BD9-81ED-4DB2-BD59-A6C34878D82A}">
                    <a16:rowId xmlns:a16="http://schemas.microsoft.com/office/drawing/2014/main" xmlns="" val="1731935396"/>
                  </a:ext>
                </a:extLst>
              </a:tr>
              <a:tr h="370840">
                <a:tc vMerge="1">
                  <a:txBody>
                    <a:bodyPr/>
                    <a:lstStyle/>
                    <a:p>
                      <a:endParaRPr lang="en-US"/>
                    </a:p>
                  </a:txBody>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--Explanatory materials easily available at HAO? </a:t>
                      </a:r>
                    </a:p>
                  </a:txBody>
                  <a:tcPr marL="68580" marR="68580" marT="0" marB="0"/>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Visit to office</a:t>
                      </a:r>
                    </a:p>
                  </a:txBody>
                  <a:tcPr marL="68580" marR="68580" marT="0" marB="0"/>
                </a:tc>
                <a:extLst>
                  <a:ext uri="{0D108BD9-81ED-4DB2-BD59-A6C34878D82A}">
                    <a16:rowId xmlns:a16="http://schemas.microsoft.com/office/drawing/2014/main" xmlns="" val="3051246757"/>
                  </a:ext>
                </a:extLst>
              </a:tr>
              <a:tr h="370840">
                <a:tc vMerge="1">
                  <a:txBody>
                    <a:bodyPr/>
                    <a:lstStyle/>
                    <a:p>
                      <a:endParaRPr lang="en-US"/>
                    </a:p>
                  </a:txBody>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--HAO periodically runs ads in local newspaper or on TV?</a:t>
                      </a:r>
                    </a:p>
                  </a:txBody>
                  <a:tcPr marL="68580" marR="68580" marT="0" marB="0"/>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HAO &amp; local media visits</a:t>
                      </a:r>
                    </a:p>
                  </a:txBody>
                  <a:tcPr marL="68580" marR="68580" marT="0" marB="0"/>
                </a:tc>
                <a:extLst>
                  <a:ext uri="{0D108BD9-81ED-4DB2-BD59-A6C34878D82A}">
                    <a16:rowId xmlns:a16="http://schemas.microsoft.com/office/drawing/2014/main" xmlns="" val="414745457"/>
                  </a:ext>
                </a:extLst>
              </a:tr>
              <a:tr h="370840">
                <a:tc vMerge="1">
                  <a:txBody>
                    <a:bodyPr/>
                    <a:lstStyle/>
                    <a:p>
                      <a:endParaRPr lang="en-US"/>
                    </a:p>
                  </a:txBody>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How many times does a client visit the HAO office before having all required documents?</a:t>
                      </a:r>
                    </a:p>
                  </a:txBody>
                  <a:tcPr marL="68580" marR="68580" marT="0" marB="0"/>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Survey of applicants</a:t>
                      </a:r>
                    </a:p>
                  </a:txBody>
                  <a:tcPr marL="68580" marR="68580" marT="0" marB="0"/>
                </a:tc>
                <a:extLst>
                  <a:ext uri="{0D108BD9-81ED-4DB2-BD59-A6C34878D82A}">
                    <a16:rowId xmlns:a16="http://schemas.microsoft.com/office/drawing/2014/main" xmlns="" val="2844629714"/>
                  </a:ext>
                </a:extLst>
              </a:tr>
            </a:tbl>
          </a:graphicData>
        </a:graphic>
      </p:graphicFrame>
    </p:spTree>
    <p:extLst>
      <p:ext uri="{BB962C8B-B14F-4D97-AF65-F5344CB8AC3E}">
        <p14:creationId xmlns:p14="http://schemas.microsoft.com/office/powerpoint/2010/main" val="2564630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31CDC4-C432-4F0F-BB62-A1768EA85738}"/>
              </a:ext>
            </a:extLst>
          </p:cNvPr>
          <p:cNvSpPr>
            <a:spLocks noGrp="1"/>
          </p:cNvSpPr>
          <p:nvPr>
            <p:ph type="title"/>
          </p:nvPr>
        </p:nvSpPr>
        <p:spPr>
          <a:xfrm>
            <a:off x="1143000" y="1219200"/>
            <a:ext cx="7772400" cy="304800"/>
          </a:xfrm>
        </p:spPr>
        <p:txBody>
          <a:bodyPr/>
          <a:lstStyle/>
          <a:p>
            <a:r>
              <a:rPr lang="en-US" sz="2000" b="1" dirty="0">
                <a:effectLst/>
                <a:latin typeface="Calibri" panose="020F0502020204030204" pitchFamily="34" charset="0"/>
                <a:ea typeface="Calibri" panose="020F0502020204030204" pitchFamily="34" charset="0"/>
                <a:cs typeface="Times New Roman" panose="02020603050405020304" pitchFamily="18" charset="0"/>
              </a:rPr>
              <a:t>Log Frame for Russian Housing Allowance Program </a:t>
            </a:r>
            <a:br>
              <a:rPr lang="en-US" sz="2000" b="1" dirty="0">
                <a:effectLst/>
                <a:latin typeface="Calibri" panose="020F0502020204030204" pitchFamily="34" charset="0"/>
                <a:ea typeface="Calibri" panose="020F0502020204030204" pitchFamily="34" charset="0"/>
                <a:cs typeface="Times New Roman" panose="02020603050405020304" pitchFamily="18" charset="0"/>
              </a:rPr>
            </a:br>
            <a:r>
              <a:rPr lang="en-US" sz="2000" b="1" dirty="0">
                <a:effectLst/>
                <a:latin typeface="Calibri" panose="020F0502020204030204" pitchFamily="34" charset="0"/>
                <a:ea typeface="Calibri" panose="020F0502020204030204" pitchFamily="34" charset="0"/>
                <a:cs typeface="Times New Roman" panose="02020603050405020304" pitchFamily="18" charset="0"/>
              </a:rPr>
              <a:t>Client Satisfaction Study-2</a:t>
            </a:r>
            <a:r>
              <a:rPr lang="en-US" sz="1800" dirty="0">
                <a:effectLst/>
                <a:latin typeface="Calibri" panose="020F0502020204030204" pitchFamily="34" charset="0"/>
                <a:ea typeface="Calibri" panose="020F0502020204030204" pitchFamily="34" charset="0"/>
                <a:cs typeface="Times New Roman" panose="02020603050405020304" pitchFamily="18" charset="0"/>
              </a:rPr>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graphicFrame>
        <p:nvGraphicFramePr>
          <p:cNvPr id="4" name="Table 4">
            <a:extLst>
              <a:ext uri="{FF2B5EF4-FFF2-40B4-BE49-F238E27FC236}">
                <a16:creationId xmlns:a16="http://schemas.microsoft.com/office/drawing/2014/main" xmlns="" id="{4FD94FDD-E66A-400A-8B43-356510E33AFC}"/>
              </a:ext>
            </a:extLst>
          </p:cNvPr>
          <p:cNvGraphicFramePr>
            <a:graphicFrameLocks noGrp="1"/>
          </p:cNvGraphicFramePr>
          <p:nvPr>
            <p:ph type="tbl" idx="1"/>
            <p:extLst>
              <p:ext uri="{D42A27DB-BD31-4B8C-83A1-F6EECF244321}">
                <p14:modId xmlns:p14="http://schemas.microsoft.com/office/powerpoint/2010/main" val="235326841"/>
              </p:ext>
            </p:extLst>
          </p:nvPr>
        </p:nvGraphicFramePr>
        <p:xfrm>
          <a:off x="609600" y="1524000"/>
          <a:ext cx="8305800" cy="4882581"/>
        </p:xfrm>
        <a:graphic>
          <a:graphicData uri="http://schemas.openxmlformats.org/drawingml/2006/table">
            <a:tbl>
              <a:tblPr firstRow="1" bandRow="1">
                <a:tableStyleId>{5C22544A-7EE6-4342-B048-85BDC9FD1C3A}</a:tableStyleId>
              </a:tblPr>
              <a:tblGrid>
                <a:gridCol w="2076450">
                  <a:extLst>
                    <a:ext uri="{9D8B030D-6E8A-4147-A177-3AD203B41FA5}">
                      <a16:colId xmlns:a16="http://schemas.microsoft.com/office/drawing/2014/main" xmlns="" val="3128951868"/>
                    </a:ext>
                  </a:extLst>
                </a:gridCol>
                <a:gridCol w="2036131">
                  <a:extLst>
                    <a:ext uri="{9D8B030D-6E8A-4147-A177-3AD203B41FA5}">
                      <a16:colId xmlns:a16="http://schemas.microsoft.com/office/drawing/2014/main" xmlns="" val="511892042"/>
                    </a:ext>
                  </a:extLst>
                </a:gridCol>
                <a:gridCol w="2116769">
                  <a:extLst>
                    <a:ext uri="{9D8B030D-6E8A-4147-A177-3AD203B41FA5}">
                      <a16:colId xmlns:a16="http://schemas.microsoft.com/office/drawing/2014/main" xmlns="" val="1121714437"/>
                    </a:ext>
                  </a:extLst>
                </a:gridCol>
                <a:gridCol w="2076450">
                  <a:extLst>
                    <a:ext uri="{9D8B030D-6E8A-4147-A177-3AD203B41FA5}">
                      <a16:colId xmlns:a16="http://schemas.microsoft.com/office/drawing/2014/main" xmlns="" val="1327718172"/>
                    </a:ext>
                  </a:extLst>
                </a:gridCol>
              </a:tblGrid>
              <a:tr h="488801">
                <a:tc>
                  <a:txBody>
                    <a:bodyPr/>
                    <a:lstStyle/>
                    <a:p>
                      <a:pPr marL="0" marR="0" algn="ctr">
                        <a:lnSpc>
                          <a:spcPct val="115000"/>
                        </a:lnSpc>
                        <a:spcBef>
                          <a:spcPts val="0"/>
                        </a:spcBef>
                        <a:spcAft>
                          <a:spcPts val="0"/>
                        </a:spcAft>
                      </a:pPr>
                      <a:r>
                        <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Program Objective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Activity to study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Indicator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Data Source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879019108"/>
                  </a:ext>
                </a:extLst>
              </a:tr>
              <a:tr h="992394">
                <a:tc>
                  <a:txBody>
                    <a:bodyPr/>
                    <a:lstStyle/>
                    <a:p>
                      <a:endParaRPr lang="en-US" sz="1400" dirty="0"/>
                    </a:p>
                  </a:txBody>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3. Effort required to assemble information required in the application.</a:t>
                      </a:r>
                    </a:p>
                  </a:txBody>
                  <a:tcPr marL="68580" marR="68580" marT="0" marB="0"/>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--Time applicants spent to assemble the documents demanded by HAO? </a:t>
                      </a:r>
                    </a:p>
                  </a:txBody>
                  <a:tcPr marL="68580" marR="68580" marT="0" marB="0"/>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Survey of applicants</a:t>
                      </a:r>
                    </a:p>
                  </a:txBody>
                  <a:tcPr marL="68580" marR="68580" marT="0" marB="0"/>
                </a:tc>
                <a:extLst>
                  <a:ext uri="{0D108BD9-81ED-4DB2-BD59-A6C34878D82A}">
                    <a16:rowId xmlns:a16="http://schemas.microsoft.com/office/drawing/2014/main" xmlns="" val="1419617568"/>
                  </a:ext>
                </a:extLst>
              </a:tr>
              <a:tr h="1188605">
                <a:tc>
                  <a:txBody>
                    <a:bodyPr/>
                    <a:lstStyle/>
                    <a:p>
                      <a:r>
                        <a:rPr lang="en-US" sz="1400" kern="1200" dirty="0">
                          <a:solidFill>
                            <a:schemeClr val="dk1"/>
                          </a:solidFill>
                          <a:effectLst/>
                          <a:latin typeface="Calibri" panose="020F0502020204030204" pitchFamily="34" charset="0"/>
                          <a:ea typeface="+mn-ea"/>
                          <a:cs typeface="Calibri" panose="020F0502020204030204" pitchFamily="34" charset="0"/>
                        </a:rPr>
                        <a:t>Local HAO (Housing Allowance Office) provides efficient enrollment services to program applicants</a:t>
                      </a:r>
                      <a:endParaRPr lang="en-US" sz="1400" dirty="0">
                        <a:latin typeface="Calibri" panose="020F0502020204030204" pitchFamily="34" charset="0"/>
                        <a:cs typeface="Calibri" panose="020F0502020204030204" pitchFamily="34" charset="0"/>
                      </a:endParaRPr>
                    </a:p>
                  </a:txBody>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--Number of offices the applicant has to visit to obtain documents?</a:t>
                      </a:r>
                    </a:p>
                  </a:txBody>
                  <a:tcPr marL="68580" marR="68580" marT="0" marB="0"/>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Survey of applicants</a:t>
                      </a:r>
                    </a:p>
                  </a:txBody>
                  <a:tcPr marL="68580" marR="68580" marT="0" marB="0"/>
                </a:tc>
                <a:extLst>
                  <a:ext uri="{0D108BD9-81ED-4DB2-BD59-A6C34878D82A}">
                    <a16:rowId xmlns:a16="http://schemas.microsoft.com/office/drawing/2014/main" xmlns="" val="3599217771"/>
                  </a:ext>
                </a:extLst>
              </a:tr>
              <a:tr h="740597">
                <a:tc>
                  <a:txBody>
                    <a:bodyPr/>
                    <a:lstStyle/>
                    <a:p>
                      <a:r>
                        <a:rPr lang="en-US" sz="1400" dirty="0">
                          <a:latin typeface="Calibri" panose="020F0502020204030204" pitchFamily="34" charset="0"/>
                          <a:cs typeface="Calibri" panose="020F0502020204030204" pitchFamily="34" charset="0"/>
                        </a:rPr>
                        <a:t>Clients are satisfied with experience</a:t>
                      </a:r>
                    </a:p>
                  </a:txBody>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4. Visit experience</a:t>
                      </a:r>
                    </a:p>
                  </a:txBody>
                  <a:tcPr marL="68580" marR="68580" marT="0" marB="0"/>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--convenience of applying.</a:t>
                      </a:r>
                    </a:p>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HAO open hours? Days per week?</a:t>
                      </a:r>
                    </a:p>
                  </a:txBody>
                  <a:tcPr marL="68580" marR="68580" marT="0" marB="0"/>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Visit to office</a:t>
                      </a:r>
                    </a:p>
                  </a:txBody>
                  <a:tcPr marL="68580" marR="68580" marT="0" marB="0"/>
                </a:tc>
                <a:extLst>
                  <a:ext uri="{0D108BD9-81ED-4DB2-BD59-A6C34878D82A}">
                    <a16:rowId xmlns:a16="http://schemas.microsoft.com/office/drawing/2014/main" xmlns="" val="2973264308"/>
                  </a:ext>
                </a:extLst>
              </a:tr>
              <a:tr h="488801">
                <a:tc>
                  <a:txBody>
                    <a:bodyPr/>
                    <a:lstStyle/>
                    <a:p>
                      <a:endParaRPr lang="en-US" dirty="0"/>
                    </a:p>
                  </a:txBody>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--time spent waiting to be seen?</a:t>
                      </a:r>
                    </a:p>
                  </a:txBody>
                  <a:tcPr marL="68580" marR="68580" marT="0" marB="0"/>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Survey of applicants</a:t>
                      </a:r>
                    </a:p>
                  </a:txBody>
                  <a:tcPr marL="68580" marR="68580" marT="0" marB="0"/>
                </a:tc>
                <a:extLst>
                  <a:ext uri="{0D108BD9-81ED-4DB2-BD59-A6C34878D82A}">
                    <a16:rowId xmlns:a16="http://schemas.microsoft.com/office/drawing/2014/main" xmlns="" val="2385897092"/>
                  </a:ext>
                </a:extLst>
              </a:tr>
              <a:tr h="488801">
                <a:tc>
                  <a:txBody>
                    <a:bodyPr/>
                    <a:lstStyle/>
                    <a:p>
                      <a:endParaRPr lang="en-US" dirty="0"/>
                    </a:p>
                  </a:txBody>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--number of different officials met with?</a:t>
                      </a:r>
                    </a:p>
                  </a:txBody>
                  <a:tcPr marL="68580" marR="68580" marT="0" marB="0"/>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Survey of applicants</a:t>
                      </a:r>
                    </a:p>
                  </a:txBody>
                  <a:tcPr marL="68580" marR="68580" marT="0" marB="0"/>
                </a:tc>
                <a:extLst>
                  <a:ext uri="{0D108BD9-81ED-4DB2-BD59-A6C34878D82A}">
                    <a16:rowId xmlns:a16="http://schemas.microsoft.com/office/drawing/2014/main" xmlns="" val="636363606"/>
                  </a:ext>
                </a:extLst>
              </a:tr>
              <a:tr h="488801">
                <a:tc>
                  <a:txBody>
                    <a:bodyPr/>
                    <a:lstStyle/>
                    <a:p>
                      <a:endParaRPr lang="en-US" dirty="0"/>
                    </a:p>
                  </a:txBody>
                  <a:tcPr/>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--total time spent seeing all officials on all visits?</a:t>
                      </a:r>
                    </a:p>
                  </a:txBody>
                  <a:tcPr marL="68580" marR="68580" marT="0" marB="0"/>
                </a:tc>
                <a:tc>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Survey off applicants</a:t>
                      </a:r>
                    </a:p>
                  </a:txBody>
                  <a:tcPr marL="68580" marR="68580" marT="0" marB="0"/>
                </a:tc>
                <a:extLst>
                  <a:ext uri="{0D108BD9-81ED-4DB2-BD59-A6C34878D82A}">
                    <a16:rowId xmlns:a16="http://schemas.microsoft.com/office/drawing/2014/main" xmlns="" val="3254941883"/>
                  </a:ext>
                </a:extLst>
              </a:tr>
            </a:tbl>
          </a:graphicData>
        </a:graphic>
      </p:graphicFrame>
    </p:spTree>
    <p:extLst>
      <p:ext uri="{BB962C8B-B14F-4D97-AF65-F5344CB8AC3E}">
        <p14:creationId xmlns:p14="http://schemas.microsoft.com/office/powerpoint/2010/main" val="2192288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xmlns="" id="{B08FB411-A958-41D4-89B7-60AB8A5D36C0}"/>
              </a:ext>
            </a:extLst>
          </p:cNvPr>
          <p:cNvSpPr>
            <a:spLocks noGrp="1"/>
          </p:cNvSpPr>
          <p:nvPr>
            <p:ph type="ftr" sz="quarter" idx="11"/>
          </p:nvPr>
        </p:nvSpPr>
        <p:spPr/>
        <p:txBody>
          <a:bodyPr/>
          <a:lstStyle/>
          <a:p>
            <a:r>
              <a:rPr lang="en-US" altLang="en-US" dirty="0"/>
              <a:t>Raymond J. Struyk</a:t>
            </a:r>
            <a:br>
              <a:rPr lang="en-US" altLang="en-US" dirty="0"/>
            </a:br>
            <a:r>
              <a:rPr lang="en-US" altLang="en-US" dirty="0"/>
              <a:t>The Urban Institute</a:t>
            </a:r>
          </a:p>
        </p:txBody>
      </p:sp>
      <p:sp>
        <p:nvSpPr>
          <p:cNvPr id="39938" name="Rectangle 2">
            <a:extLst>
              <a:ext uri="{FF2B5EF4-FFF2-40B4-BE49-F238E27FC236}">
                <a16:creationId xmlns:a16="http://schemas.microsoft.com/office/drawing/2014/main" xmlns="" id="{73A7E5CC-1007-484E-9025-C999F52F9EB5}"/>
              </a:ext>
            </a:extLst>
          </p:cNvPr>
          <p:cNvSpPr>
            <a:spLocks noGrp="1" noChangeArrowheads="1"/>
          </p:cNvSpPr>
          <p:nvPr>
            <p:ph type="title"/>
          </p:nvPr>
        </p:nvSpPr>
        <p:spPr/>
        <p:txBody>
          <a:bodyPr/>
          <a:lstStyle/>
          <a:p>
            <a:r>
              <a:rPr lang="en-US" altLang="en-US" sz="3600" dirty="0">
                <a:solidFill>
                  <a:schemeClr val="tx1"/>
                </a:solidFill>
              </a:rPr>
              <a:t>Data Assembled</a:t>
            </a:r>
          </a:p>
        </p:txBody>
      </p:sp>
      <p:sp>
        <p:nvSpPr>
          <p:cNvPr id="39939" name="Rectangle 3">
            <a:extLst>
              <a:ext uri="{FF2B5EF4-FFF2-40B4-BE49-F238E27FC236}">
                <a16:creationId xmlns:a16="http://schemas.microsoft.com/office/drawing/2014/main" xmlns="" id="{69DBFC33-0BC1-46D9-A49F-848713B9A04C}"/>
              </a:ext>
            </a:extLst>
          </p:cNvPr>
          <p:cNvSpPr>
            <a:spLocks noGrp="1" noChangeArrowheads="1"/>
          </p:cNvSpPr>
          <p:nvPr>
            <p:ph type="body" idx="1"/>
          </p:nvPr>
        </p:nvSpPr>
        <p:spPr/>
        <p:txBody>
          <a:bodyPr/>
          <a:lstStyle/>
          <a:p>
            <a:r>
              <a:rPr lang="en-US" altLang="en-US" sz="2400" dirty="0"/>
              <a:t>Data for 5 cities from several rather different regions.</a:t>
            </a:r>
          </a:p>
          <a:p>
            <a:r>
              <a:rPr lang="en-US" altLang="en-US" sz="2400" dirty="0"/>
              <a:t>Information gathered</a:t>
            </a:r>
          </a:p>
          <a:p>
            <a:pPr lvl="1"/>
            <a:r>
              <a:rPr lang="en-US" altLang="en-US" sz="2400" dirty="0"/>
              <a:t>Program parameters (MSR, t); changes in recent years which effects the generosity of the benefits</a:t>
            </a:r>
          </a:p>
          <a:p>
            <a:pPr lvl="1"/>
            <a:r>
              <a:rPr lang="en-US" altLang="en-US" sz="2400" dirty="0"/>
              <a:t>Information on HAOs’ administrative practices </a:t>
            </a:r>
          </a:p>
          <a:p>
            <a:pPr lvl="1"/>
            <a:r>
              <a:rPr lang="en-US" altLang="en-US" sz="2400" dirty="0"/>
              <a:t>Random survey of households in service area to learn about knowledge of the program, eligibility to participate, program reputation. Essential to estimate participation rates.</a:t>
            </a:r>
          </a:p>
          <a:p>
            <a:pPr lvl="1"/>
            <a:r>
              <a:rPr lang="en-US" altLang="en-US" sz="2400" dirty="0"/>
              <a:t>Supplemental questions for program participants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xmlns="" id="{DC014B87-F61F-4861-9104-9903915596D4}"/>
              </a:ext>
            </a:extLst>
          </p:cNvPr>
          <p:cNvSpPr>
            <a:spLocks noGrp="1"/>
          </p:cNvSpPr>
          <p:nvPr>
            <p:ph type="ftr" sz="quarter" idx="11"/>
          </p:nvPr>
        </p:nvSpPr>
        <p:spPr/>
        <p:txBody>
          <a:bodyPr/>
          <a:lstStyle/>
          <a:p>
            <a:r>
              <a:rPr lang="en-US" altLang="en-US" dirty="0"/>
              <a:t>Raymond J. Struyk</a:t>
            </a:r>
            <a:br>
              <a:rPr lang="en-US" altLang="en-US" dirty="0"/>
            </a:br>
            <a:r>
              <a:rPr lang="en-US" altLang="en-US" dirty="0"/>
              <a:t>The Urban Institute</a:t>
            </a:r>
          </a:p>
        </p:txBody>
      </p:sp>
      <p:sp>
        <p:nvSpPr>
          <p:cNvPr id="52226" name="Rectangle 2">
            <a:extLst>
              <a:ext uri="{FF2B5EF4-FFF2-40B4-BE49-F238E27FC236}">
                <a16:creationId xmlns:a16="http://schemas.microsoft.com/office/drawing/2014/main" xmlns="" id="{BAFCEA2F-834E-48A5-80F0-525C75A01F4C}"/>
              </a:ext>
            </a:extLst>
          </p:cNvPr>
          <p:cNvSpPr>
            <a:spLocks noGrp="1" noChangeArrowheads="1"/>
          </p:cNvSpPr>
          <p:nvPr>
            <p:ph type="title"/>
          </p:nvPr>
        </p:nvSpPr>
        <p:spPr/>
        <p:txBody>
          <a:bodyPr/>
          <a:lstStyle/>
          <a:p>
            <a:r>
              <a:rPr lang="en-US" altLang="en-US" sz="3600" dirty="0">
                <a:solidFill>
                  <a:schemeClr val="tx1"/>
                </a:solidFill>
              </a:rPr>
              <a:t>Conclusions</a:t>
            </a:r>
          </a:p>
        </p:txBody>
      </p:sp>
      <p:sp>
        <p:nvSpPr>
          <p:cNvPr id="52227" name="Rectangle 3">
            <a:extLst>
              <a:ext uri="{FF2B5EF4-FFF2-40B4-BE49-F238E27FC236}">
                <a16:creationId xmlns:a16="http://schemas.microsoft.com/office/drawing/2014/main" xmlns="" id="{54DD425D-4814-4BEC-AB4D-63CF34FE6BDC}"/>
              </a:ext>
            </a:extLst>
          </p:cNvPr>
          <p:cNvSpPr>
            <a:spLocks noGrp="1" noChangeArrowheads="1"/>
          </p:cNvSpPr>
          <p:nvPr>
            <p:ph type="body" idx="1"/>
          </p:nvPr>
        </p:nvSpPr>
        <p:spPr/>
        <p:txBody>
          <a:bodyPr/>
          <a:lstStyle/>
          <a:p>
            <a:r>
              <a:rPr lang="en-US" altLang="en-US" sz="2800" dirty="0"/>
              <a:t>Discouraging results</a:t>
            </a:r>
          </a:p>
          <a:p>
            <a:pPr lvl="1"/>
            <a:r>
              <a:rPr lang="en-US" altLang="en-US" dirty="0"/>
              <a:t>Average of 3 hours waiting for 28 minutes with intake worker</a:t>
            </a:r>
          </a:p>
          <a:p>
            <a:pPr lvl="1"/>
            <a:r>
              <a:rPr lang="en-US" altLang="en-US" dirty="0"/>
              <a:t>Impressive variation across cities</a:t>
            </a:r>
          </a:p>
          <a:p>
            <a:r>
              <a:rPr lang="en-US" altLang="en-US" sz="2800" dirty="0"/>
              <a:t>Must have been effecting participation: low nationally at ~13 percent</a:t>
            </a:r>
          </a:p>
          <a:p>
            <a:r>
              <a:rPr lang="en-US" altLang="en-US" sz="2800" dirty="0"/>
              <a:t>Obvious need for setting standards and oversight by Regional governments &amp; related training</a:t>
            </a:r>
          </a:p>
          <a:p>
            <a:endParaRPr lang="en-US"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8"/>
          <p:cNvSpPr>
            <a:spLocks noGrp="1" noChangeArrowheads="1"/>
          </p:cNvSpPr>
          <p:nvPr>
            <p:ph type="ftr" sz="quarter" idx="4294967295"/>
          </p:nvPr>
        </p:nvSpPr>
        <p:spPr>
          <a:xfrm>
            <a:off x="3557588" y="6318250"/>
            <a:ext cx="2895600" cy="457200"/>
          </a:xfrm>
          <a:prstGeom prst="rect">
            <a:avLst/>
          </a:prstGeom>
        </p:spPr>
        <p:txBody>
          <a:bodyPr/>
          <a:lstStyle/>
          <a:p>
            <a:endParaRPr lang="en-US" dirty="0"/>
          </a:p>
        </p:txBody>
      </p:sp>
      <p:sp>
        <p:nvSpPr>
          <p:cNvPr id="139268" name="Rectangle 4"/>
          <p:cNvSpPr>
            <a:spLocks noGrp="1" noChangeArrowheads="1"/>
          </p:cNvSpPr>
          <p:nvPr>
            <p:ph type="ctrTitle"/>
          </p:nvPr>
        </p:nvSpPr>
        <p:spPr/>
        <p:txBody>
          <a:bodyPr/>
          <a:lstStyle/>
          <a:p>
            <a:r>
              <a:rPr lang="en-US" sz="4400" dirty="0"/>
              <a:t>Log-Frame Exercise</a:t>
            </a:r>
            <a:br>
              <a:rPr lang="en-US" sz="4400" dirty="0"/>
            </a:br>
            <a:r>
              <a:rPr lang="en-US" sz="4400" dirty="0"/>
              <a:t>Assessing the Reform of Bus Tariffs in Szaboz, Hungary</a:t>
            </a:r>
            <a:br>
              <a:rPr lang="en-US" sz="4400" dirty="0"/>
            </a:br>
            <a:endParaRPr lang="en-US" dirty="0"/>
          </a:p>
        </p:txBody>
      </p:sp>
      <p:sp>
        <p:nvSpPr>
          <p:cNvPr id="139269" name="Rectangle 5"/>
          <p:cNvSpPr>
            <a:spLocks noGrp="1" noChangeArrowheads="1"/>
          </p:cNvSpPr>
          <p:nvPr>
            <p:ph type="subTitle" idx="1"/>
          </p:nvPr>
        </p:nvSpPr>
        <p:spPr>
          <a:xfrm>
            <a:off x="1371600" y="3429000"/>
            <a:ext cx="6400800" cy="1752600"/>
          </a:xfrm>
        </p:spPr>
        <p:txBody>
          <a:bodyPr/>
          <a:lstStyle/>
          <a:p>
            <a:pPr algn="ctr"/>
            <a:endParaRPr lang="en-US" sz="4000" dirty="0"/>
          </a:p>
          <a:p>
            <a:pPr algn="ctr"/>
            <a:r>
              <a:rPr lang="en-US" sz="3600" dirty="0"/>
              <a:t>Class Exercise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143000" y="935038"/>
            <a:ext cx="7772400" cy="641350"/>
          </a:xfrm>
        </p:spPr>
        <p:txBody>
          <a:bodyPr/>
          <a:lstStyle/>
          <a:p>
            <a:r>
              <a:rPr lang="en-US" sz="3600" dirty="0"/>
              <a:t>Definition of an Analysis Plan</a:t>
            </a:r>
          </a:p>
        </p:txBody>
      </p:sp>
      <p:sp>
        <p:nvSpPr>
          <p:cNvPr id="28675" name="Text Box 3"/>
          <p:cNvSpPr txBox="1">
            <a:spLocks noChangeArrowheads="1"/>
          </p:cNvSpPr>
          <p:nvPr/>
        </p:nvSpPr>
        <p:spPr bwMode="auto">
          <a:xfrm>
            <a:off x="762000" y="2076450"/>
            <a:ext cx="7997825" cy="3539430"/>
          </a:xfrm>
          <a:prstGeom prst="rect">
            <a:avLst/>
          </a:prstGeom>
          <a:noFill/>
          <a:ln w="9525">
            <a:noFill/>
            <a:miter lim="800000"/>
            <a:headEnd/>
            <a:tailEnd/>
          </a:ln>
          <a:effectLst/>
        </p:spPr>
        <p:txBody>
          <a:bodyPr wrap="square">
            <a:spAutoFit/>
          </a:bodyPr>
          <a:lstStyle/>
          <a:p>
            <a:r>
              <a:rPr lang="en-US" sz="3200" b="1" u="sng" dirty="0"/>
              <a:t>After</a:t>
            </a:r>
            <a:r>
              <a:rPr lang="en-US" sz="3200" b="1" dirty="0"/>
              <a:t> the issue to analyze is defined and the sources of information initially identified, </a:t>
            </a:r>
          </a:p>
          <a:p>
            <a:r>
              <a:rPr lang="en-US" sz="3200" b="1" dirty="0"/>
              <a:t>a step-by-step plan for using your data to test hypotheses or otherwise analyze </a:t>
            </a:r>
          </a:p>
          <a:p>
            <a:r>
              <a:rPr lang="en-US" sz="3200" b="1" dirty="0"/>
              <a:t>a problem leading to policy recommendations.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987AAC-2B24-4720-9C82-844BFA001421}"/>
              </a:ext>
            </a:extLst>
          </p:cNvPr>
          <p:cNvSpPr>
            <a:spLocks noGrp="1"/>
          </p:cNvSpPr>
          <p:nvPr>
            <p:ph type="title"/>
          </p:nvPr>
        </p:nvSpPr>
        <p:spPr/>
        <p:txBody>
          <a:bodyPr/>
          <a:lstStyle/>
          <a:p>
            <a:r>
              <a:rPr lang="en-US" dirty="0"/>
              <a:t>Szaboz Bus Benefit for the Elderly</a:t>
            </a:r>
          </a:p>
        </p:txBody>
      </p:sp>
      <p:sp>
        <p:nvSpPr>
          <p:cNvPr id="3" name="Content Placeholder 2">
            <a:extLst>
              <a:ext uri="{FF2B5EF4-FFF2-40B4-BE49-F238E27FC236}">
                <a16:creationId xmlns:a16="http://schemas.microsoft.com/office/drawing/2014/main" xmlns="" id="{A421C180-00AE-4D4A-B8F2-1F6EEA5A135F}"/>
              </a:ext>
            </a:extLst>
          </p:cNvPr>
          <p:cNvSpPr>
            <a:spLocks noGrp="1"/>
          </p:cNvSpPr>
          <p:nvPr>
            <p:ph idx="1"/>
          </p:nvPr>
        </p:nvSpPr>
        <p:spPr/>
        <p:txBody>
          <a:bodyPr/>
          <a:lstStyle/>
          <a:p>
            <a:r>
              <a:rPr lang="en-US" sz="2400" dirty="0"/>
              <a:t>Traditionally elderly rode the bus free at all times.  Benefits were unevenly distributed because of limited bus routes and difficulty of frail elderly to use the system.</a:t>
            </a:r>
          </a:p>
          <a:p>
            <a:r>
              <a:rPr lang="en-US" sz="2400" dirty="0"/>
              <a:t>City paid the bus company $14 for each elderly person per year assuming 24 trips (12 round trips) a month priced at $.05 each.</a:t>
            </a:r>
          </a:p>
          <a:p>
            <a:r>
              <a:rPr lang="en-US" sz="2400" dirty="0"/>
              <a:t>The new mayor “cashes out” the benefit, ending free services and giving each elderly person a payment of $12 per year.  City saves money.  Elderly get more choices. Those taking fewer trips have more income.</a:t>
            </a:r>
          </a:p>
          <a:p>
            <a:r>
              <a:rPr lang="en-US" sz="2400" dirty="0"/>
              <a:t>Average taxi fares are $.10.</a:t>
            </a:r>
          </a:p>
          <a:p>
            <a:endParaRPr lang="en-US" sz="2400" dirty="0"/>
          </a:p>
          <a:p>
            <a:endParaRPr lang="en-US" dirty="0"/>
          </a:p>
          <a:p>
            <a:endParaRPr lang="en-US" dirty="0"/>
          </a:p>
        </p:txBody>
      </p:sp>
    </p:spTree>
    <p:extLst>
      <p:ext uri="{BB962C8B-B14F-4D97-AF65-F5344CB8AC3E}">
        <p14:creationId xmlns:p14="http://schemas.microsoft.com/office/powerpoint/2010/main" val="38777879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220DDF-77D2-4663-A2A9-33DF6D141453}"/>
              </a:ext>
            </a:extLst>
          </p:cNvPr>
          <p:cNvSpPr>
            <a:spLocks noGrp="1"/>
          </p:cNvSpPr>
          <p:nvPr>
            <p:ph type="title"/>
          </p:nvPr>
        </p:nvSpPr>
        <p:spPr/>
        <p:txBody>
          <a:bodyPr/>
          <a:lstStyle/>
          <a:p>
            <a:r>
              <a:rPr lang="en-US" dirty="0"/>
              <a:t>Your Assignment</a:t>
            </a:r>
          </a:p>
        </p:txBody>
      </p:sp>
      <p:sp>
        <p:nvSpPr>
          <p:cNvPr id="3" name="Content Placeholder 2">
            <a:extLst>
              <a:ext uri="{FF2B5EF4-FFF2-40B4-BE49-F238E27FC236}">
                <a16:creationId xmlns:a16="http://schemas.microsoft.com/office/drawing/2014/main" xmlns="" id="{D239A623-DA83-4174-AC1F-96C383A7F638}"/>
              </a:ext>
            </a:extLst>
          </p:cNvPr>
          <p:cNvSpPr>
            <a:spLocks noGrp="1"/>
          </p:cNvSpPr>
          <p:nvPr>
            <p:ph idx="1"/>
          </p:nvPr>
        </p:nvSpPr>
        <p:spPr/>
        <p:txBody>
          <a:bodyPr/>
          <a:lstStyle/>
          <a:p>
            <a:r>
              <a:rPr lang="en-US" sz="2800" dirty="0"/>
              <a:t>After six months of the new system’s operations, you are tasked with evaluating how </a:t>
            </a:r>
            <a:r>
              <a:rPr lang="en-US" sz="2800" i="1" dirty="0"/>
              <a:t>the elderly have benefited or not</a:t>
            </a:r>
            <a:r>
              <a:rPr lang="en-US" sz="2800" dirty="0"/>
              <a:t> under the change.</a:t>
            </a:r>
          </a:p>
          <a:p>
            <a:r>
              <a:rPr lang="en-US" sz="2800" dirty="0"/>
              <a:t>You have a budget to do surveys and a letter from the mayor to the bus company to provide any data you need.</a:t>
            </a:r>
          </a:p>
          <a:p>
            <a:r>
              <a:rPr lang="en-US" sz="2800" dirty="0"/>
              <a:t>You begin your work by constructing a log frame. </a:t>
            </a:r>
          </a:p>
        </p:txBody>
      </p:sp>
    </p:spTree>
    <p:extLst>
      <p:ext uri="{BB962C8B-B14F-4D97-AF65-F5344CB8AC3E}">
        <p14:creationId xmlns:p14="http://schemas.microsoft.com/office/powerpoint/2010/main" val="18130088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61B3B8-4EFB-4278-B8A3-A74FE2EA4103}"/>
              </a:ext>
            </a:extLst>
          </p:cNvPr>
          <p:cNvSpPr>
            <a:spLocks noGrp="1"/>
          </p:cNvSpPr>
          <p:nvPr>
            <p:ph type="title"/>
          </p:nvPr>
        </p:nvSpPr>
        <p:spPr/>
        <p:txBody>
          <a:bodyPr/>
          <a:lstStyle/>
          <a:p>
            <a:r>
              <a:rPr lang="en-US" dirty="0"/>
              <a:t>Task Organization</a:t>
            </a:r>
          </a:p>
        </p:txBody>
      </p:sp>
      <p:sp>
        <p:nvSpPr>
          <p:cNvPr id="3" name="Content Placeholder 2">
            <a:extLst>
              <a:ext uri="{FF2B5EF4-FFF2-40B4-BE49-F238E27FC236}">
                <a16:creationId xmlns:a16="http://schemas.microsoft.com/office/drawing/2014/main" xmlns="" id="{318723B9-9214-4037-A849-1672A4BD1BC7}"/>
              </a:ext>
            </a:extLst>
          </p:cNvPr>
          <p:cNvSpPr>
            <a:spLocks noGrp="1"/>
          </p:cNvSpPr>
          <p:nvPr>
            <p:ph idx="1"/>
          </p:nvPr>
        </p:nvSpPr>
        <p:spPr/>
        <p:txBody>
          <a:bodyPr/>
          <a:lstStyle/>
          <a:p>
            <a:r>
              <a:rPr lang="en-US" sz="1800" dirty="0"/>
              <a:t>Some hints for identifying relevant effects. Consider impacts on elderly with adequate income and those without; who live near a bus stop and do not; who have limited ability to walk any distance versus others; whether they have been getting rides from family members or others sometimes.</a:t>
            </a:r>
          </a:p>
          <a:p>
            <a:r>
              <a:rPr lang="en-US" sz="1800" dirty="0"/>
              <a:t>There can be multiple indicators for each</a:t>
            </a:r>
          </a:p>
          <a:p>
            <a:r>
              <a:rPr lang="en-US" sz="1800" dirty="0"/>
              <a:t>Logistics</a:t>
            </a:r>
          </a:p>
          <a:p>
            <a:pPr lvl="1"/>
            <a:r>
              <a:rPr lang="en-US" sz="1800" dirty="0"/>
              <a:t>Trainees have been assigned to groups and should go to their assigned Zoom room.  You need to select a leader and identify who will make the presentation if your group is called upon</a:t>
            </a:r>
          </a:p>
          <a:p>
            <a:pPr lvl="1"/>
            <a:r>
              <a:rPr lang="en-US" sz="1800" dirty="0"/>
              <a:t>Use the form provided in folder for “Analysis Plans: in-class charts,” that you downloaded from: the project website</a:t>
            </a:r>
          </a:p>
          <a:p>
            <a:pPr lvl="1"/>
            <a:r>
              <a:rPr lang="en-US" sz="1800" dirty="0"/>
              <a:t>You have 25 minutes – get to know each other; do assignment; select </a:t>
            </a:r>
            <a:r>
              <a:rPr lang="en-US" sz="1800"/>
              <a:t>a spokesperson. </a:t>
            </a:r>
            <a:endParaRPr lang="en-US" sz="1800" dirty="0"/>
          </a:p>
          <a:p>
            <a:pPr lvl="1"/>
            <a:r>
              <a:rPr lang="en-US" sz="1800" dirty="0"/>
              <a:t>2 teams will present their work for 10 minutes each, followed by 5-10 minutes of discussion by two other teams. </a:t>
            </a:r>
          </a:p>
        </p:txBody>
      </p:sp>
    </p:spTree>
    <p:extLst>
      <p:ext uri="{BB962C8B-B14F-4D97-AF65-F5344CB8AC3E}">
        <p14:creationId xmlns:p14="http://schemas.microsoft.com/office/powerpoint/2010/main" val="38504052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4A2EF1-4448-49D2-B2E4-862C3E8CBE08}"/>
              </a:ext>
            </a:extLst>
          </p:cNvPr>
          <p:cNvSpPr>
            <a:spLocks noGrp="1"/>
          </p:cNvSpPr>
          <p:nvPr>
            <p:ph type="title"/>
          </p:nvPr>
        </p:nvSpPr>
        <p:spPr/>
        <p:txBody>
          <a:bodyPr/>
          <a:lstStyle/>
          <a:p>
            <a:r>
              <a:rPr lang="en-US" sz="3200" dirty="0"/>
              <a:t>Log Frame for Szaboz Transportation Assistance Program for the Elderly</a:t>
            </a:r>
          </a:p>
        </p:txBody>
      </p:sp>
      <p:graphicFrame>
        <p:nvGraphicFramePr>
          <p:cNvPr id="4" name="Table 4">
            <a:extLst>
              <a:ext uri="{FF2B5EF4-FFF2-40B4-BE49-F238E27FC236}">
                <a16:creationId xmlns:a16="http://schemas.microsoft.com/office/drawing/2014/main" xmlns="" id="{46E0761E-0A10-4119-ABB8-1EF22421BC6A}"/>
              </a:ext>
            </a:extLst>
          </p:cNvPr>
          <p:cNvGraphicFramePr>
            <a:graphicFrameLocks noGrp="1"/>
          </p:cNvGraphicFramePr>
          <p:nvPr>
            <p:extLst>
              <p:ext uri="{D42A27DB-BD31-4B8C-83A1-F6EECF244321}">
                <p14:modId xmlns:p14="http://schemas.microsoft.com/office/powerpoint/2010/main" val="2291008249"/>
              </p:ext>
            </p:extLst>
          </p:nvPr>
        </p:nvGraphicFramePr>
        <p:xfrm>
          <a:off x="685800" y="1729924"/>
          <a:ext cx="7223760" cy="3931920"/>
        </p:xfrm>
        <a:graphic>
          <a:graphicData uri="http://schemas.openxmlformats.org/drawingml/2006/table">
            <a:tbl>
              <a:tblPr firstRow="1" bandRow="1">
                <a:tableStyleId>{5C22544A-7EE6-4342-B048-85BDC9FD1C3A}</a:tableStyleId>
              </a:tblPr>
              <a:tblGrid>
                <a:gridCol w="3611880">
                  <a:extLst>
                    <a:ext uri="{9D8B030D-6E8A-4147-A177-3AD203B41FA5}">
                      <a16:colId xmlns:a16="http://schemas.microsoft.com/office/drawing/2014/main" xmlns="" val="2628976340"/>
                    </a:ext>
                  </a:extLst>
                </a:gridCol>
                <a:gridCol w="3611880">
                  <a:extLst>
                    <a:ext uri="{9D8B030D-6E8A-4147-A177-3AD203B41FA5}">
                      <a16:colId xmlns:a16="http://schemas.microsoft.com/office/drawing/2014/main" xmlns="" val="928629715"/>
                    </a:ext>
                  </a:extLst>
                </a:gridCol>
              </a:tblGrid>
              <a:tr h="351592">
                <a:tc>
                  <a:txBody>
                    <a:bodyPr/>
                    <a:lstStyle/>
                    <a:p>
                      <a:pPr algn="ctr"/>
                      <a:r>
                        <a:rPr lang="en-US" dirty="0">
                          <a:solidFill>
                            <a:schemeClr val="tx1"/>
                          </a:solidFill>
                        </a:rPr>
                        <a:t>Objective</a:t>
                      </a:r>
                    </a:p>
                  </a:txBody>
                  <a:tcPr/>
                </a:tc>
                <a:tc>
                  <a:txBody>
                    <a:bodyPr/>
                    <a:lstStyle/>
                    <a:p>
                      <a:pPr algn="ctr"/>
                      <a:r>
                        <a:rPr lang="en-US" dirty="0">
                          <a:solidFill>
                            <a:schemeClr val="tx1"/>
                          </a:solidFill>
                        </a:rPr>
                        <a:t>Indicators</a:t>
                      </a:r>
                    </a:p>
                  </a:txBody>
                  <a:tcPr/>
                </a:tc>
                <a:extLst>
                  <a:ext uri="{0D108BD9-81ED-4DB2-BD59-A6C34878D82A}">
                    <a16:rowId xmlns:a16="http://schemas.microsoft.com/office/drawing/2014/main" xmlns="" val="387629472"/>
                  </a:ext>
                </a:extLst>
              </a:tr>
              <a:tr h="351592">
                <a:tc>
                  <a:txBody>
                    <a:bodyPr/>
                    <a:lstStyle/>
                    <a:p>
                      <a:r>
                        <a:rPr lang="en-US" dirty="0"/>
                        <a:t>Improved quality of life of elderly thru more flexible transportation options</a:t>
                      </a:r>
                    </a:p>
                  </a:txBody>
                  <a:tcPr/>
                </a:tc>
                <a:tc>
                  <a:txBody>
                    <a:bodyPr/>
                    <a:lstStyle/>
                    <a:p>
                      <a:endParaRPr lang="en-US" dirty="0"/>
                    </a:p>
                  </a:txBody>
                  <a:tcPr/>
                </a:tc>
                <a:extLst>
                  <a:ext uri="{0D108BD9-81ED-4DB2-BD59-A6C34878D82A}">
                    <a16:rowId xmlns:a16="http://schemas.microsoft.com/office/drawing/2014/main" xmlns="" val="3605662307"/>
                  </a:ext>
                </a:extLst>
              </a:tr>
              <a:tr h="351592">
                <a:tc>
                  <a:txBody>
                    <a:bodyPr/>
                    <a:lstStyle/>
                    <a:p>
                      <a:r>
                        <a:rPr lang="en-US" dirty="0"/>
                        <a:t>Improved travel experience</a:t>
                      </a:r>
                    </a:p>
                  </a:txBody>
                  <a:tcPr/>
                </a:tc>
                <a:tc>
                  <a:txBody>
                    <a:bodyPr/>
                    <a:lstStyle/>
                    <a:p>
                      <a:endParaRPr lang="en-US" dirty="0">
                        <a:highlight>
                          <a:srgbClr val="C0C0C0"/>
                        </a:highlight>
                      </a:endParaRPr>
                    </a:p>
                  </a:txBody>
                  <a:tcPr/>
                </a:tc>
                <a:extLst>
                  <a:ext uri="{0D108BD9-81ED-4DB2-BD59-A6C34878D82A}">
                    <a16:rowId xmlns:a16="http://schemas.microsoft.com/office/drawing/2014/main" xmlns="" val="1118072308"/>
                  </a:ext>
                </a:extLst>
              </a:tr>
              <a:tr h="600612">
                <a:tc>
                  <a:txBody>
                    <a:bodyPr/>
                    <a:lstStyle/>
                    <a:p>
                      <a:r>
                        <a:rPr lang="en-US" dirty="0"/>
                        <a:t>1. Preferred types of transportation used</a:t>
                      </a:r>
                    </a:p>
                  </a:txBody>
                  <a:tcPr/>
                </a:tc>
                <a:tc>
                  <a:txBody>
                    <a:bodyPr/>
                    <a:lstStyle/>
                    <a:p>
                      <a:endParaRPr lang="en-US" dirty="0"/>
                    </a:p>
                  </a:txBody>
                  <a:tcPr/>
                </a:tc>
                <a:extLst>
                  <a:ext uri="{0D108BD9-81ED-4DB2-BD59-A6C34878D82A}">
                    <a16:rowId xmlns:a16="http://schemas.microsoft.com/office/drawing/2014/main" xmlns="" val="221464655"/>
                  </a:ext>
                </a:extLst>
              </a:tr>
              <a:tr h="600612">
                <a:tc>
                  <a:txBody>
                    <a:bodyPr/>
                    <a:lstStyle/>
                    <a:p>
                      <a:r>
                        <a:rPr lang="en-US" dirty="0"/>
                        <a:t>2.Problems with services under new arrangement</a:t>
                      </a:r>
                    </a:p>
                  </a:txBody>
                  <a:tcPr/>
                </a:tc>
                <a:tc>
                  <a:txBody>
                    <a:bodyPr/>
                    <a:lstStyle/>
                    <a:p>
                      <a:endParaRPr lang="en-US" dirty="0"/>
                    </a:p>
                  </a:txBody>
                  <a:tcPr/>
                </a:tc>
                <a:extLst>
                  <a:ext uri="{0D108BD9-81ED-4DB2-BD59-A6C34878D82A}">
                    <a16:rowId xmlns:a16="http://schemas.microsoft.com/office/drawing/2014/main" xmlns="" val="1958460707"/>
                  </a:ext>
                </a:extLst>
              </a:tr>
              <a:tr h="351592">
                <a:tc>
                  <a:txBody>
                    <a:bodyPr/>
                    <a:lstStyle/>
                    <a:p>
                      <a:r>
                        <a:rPr lang="en-US" dirty="0"/>
                        <a:t>Income assistance to elderly</a:t>
                      </a:r>
                    </a:p>
                  </a:txBody>
                  <a:tcPr/>
                </a:tc>
                <a:tc>
                  <a:txBody>
                    <a:bodyPr/>
                    <a:lstStyle/>
                    <a:p>
                      <a:endParaRPr lang="en-US" dirty="0"/>
                    </a:p>
                  </a:txBody>
                  <a:tcPr/>
                </a:tc>
                <a:extLst>
                  <a:ext uri="{0D108BD9-81ED-4DB2-BD59-A6C34878D82A}">
                    <a16:rowId xmlns:a16="http://schemas.microsoft.com/office/drawing/2014/main" xmlns="" val="1980514588"/>
                  </a:ext>
                </a:extLst>
              </a:tr>
              <a:tr h="600612">
                <a:tc>
                  <a:txBody>
                    <a:bodyPr/>
                    <a:lstStyle/>
                    <a:p>
                      <a:r>
                        <a:rPr lang="en-US" i="1" dirty="0"/>
                        <a:t>Context information</a:t>
                      </a:r>
                    </a:p>
                  </a:txBody>
                  <a:tcPr/>
                </a:tc>
                <a:tc>
                  <a:txBody>
                    <a:bodyPr/>
                    <a:lstStyle/>
                    <a:p>
                      <a:r>
                        <a:rPr lang="en-US" dirty="0"/>
                        <a:t>[Needed for analysis to understand patterns observed]</a:t>
                      </a:r>
                    </a:p>
                  </a:txBody>
                  <a:tcPr/>
                </a:tc>
                <a:extLst>
                  <a:ext uri="{0D108BD9-81ED-4DB2-BD59-A6C34878D82A}">
                    <a16:rowId xmlns:a16="http://schemas.microsoft.com/office/drawing/2014/main" xmlns="" val="3725841004"/>
                  </a:ext>
                </a:extLst>
              </a:tr>
            </a:tbl>
          </a:graphicData>
        </a:graphic>
      </p:graphicFrame>
    </p:spTree>
    <p:extLst>
      <p:ext uri="{BB962C8B-B14F-4D97-AF65-F5344CB8AC3E}">
        <p14:creationId xmlns:p14="http://schemas.microsoft.com/office/powerpoint/2010/main" val="8766679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en-US" sz="3200" dirty="0"/>
              <a:t>Log Frame for Szaboz Transportation Assistance Program for the Elderly</a:t>
            </a:r>
          </a:p>
        </p:txBody>
      </p:sp>
      <p:graphicFrame>
        <p:nvGraphicFramePr>
          <p:cNvPr id="143363" name="Object 3"/>
          <p:cNvGraphicFramePr>
            <a:graphicFrameLocks noGrp="1" noChangeAspect="1"/>
          </p:cNvGraphicFramePr>
          <p:nvPr>
            <p:ph type="tbl" idx="1"/>
            <p:extLst>
              <p:ext uri="{D42A27DB-BD31-4B8C-83A1-F6EECF244321}">
                <p14:modId xmlns:p14="http://schemas.microsoft.com/office/powerpoint/2010/main" val="1744691000"/>
              </p:ext>
            </p:extLst>
          </p:nvPr>
        </p:nvGraphicFramePr>
        <p:xfrm>
          <a:off x="914400" y="1752600"/>
          <a:ext cx="7324725" cy="4849813"/>
        </p:xfrm>
        <a:graphic>
          <a:graphicData uri="http://schemas.openxmlformats.org/presentationml/2006/ole">
            <mc:AlternateContent xmlns:mc="http://schemas.openxmlformats.org/markup-compatibility/2006">
              <mc:Choice xmlns:v="urn:schemas-microsoft-com:vml" Requires="v">
                <p:oleObj spid="_x0000_s2053" name="Document" r:id="rId4" imgW="7647255" imgH="5062874" progId="Word.Document.8">
                  <p:embed/>
                </p:oleObj>
              </mc:Choice>
              <mc:Fallback>
                <p:oleObj name="Document" r:id="rId4" imgW="7647255" imgH="5062874" progId="Word.Document.8">
                  <p:embed/>
                  <p:pic>
                    <p:nvPicPr>
                      <p:cNvPr id="0" name="Picture 2"/>
                      <p:cNvPicPr>
                        <a:picLocks noChangeAspect="1" noChangeArrowheads="1"/>
                      </p:cNvPicPr>
                      <p:nvPr/>
                    </p:nvPicPr>
                    <p:blipFill>
                      <a:blip r:embed="rId5"/>
                      <a:srcRect/>
                      <a:stretch>
                        <a:fillRect/>
                      </a:stretch>
                    </p:blipFill>
                    <p:spPr bwMode="auto">
                      <a:xfrm>
                        <a:off x="914400" y="1752600"/>
                        <a:ext cx="7324725" cy="4849813"/>
                      </a:xfrm>
                      <a:prstGeom prst="rect">
                        <a:avLst/>
                      </a:prstGeom>
                      <a:noFill/>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28ED65-BEFB-4E76-A26E-177BB8B9C439}"/>
              </a:ext>
            </a:extLst>
          </p:cNvPr>
          <p:cNvSpPr>
            <a:spLocks noGrp="1"/>
          </p:cNvSpPr>
          <p:nvPr>
            <p:ph type="title"/>
          </p:nvPr>
        </p:nvSpPr>
        <p:spPr/>
        <p:txBody>
          <a:bodyPr/>
          <a:lstStyle/>
          <a:p>
            <a:r>
              <a:rPr lang="en-US" sz="3600" dirty="0"/>
              <a:t>Theory of Change Approach</a:t>
            </a:r>
          </a:p>
        </p:txBody>
      </p:sp>
      <p:sp>
        <p:nvSpPr>
          <p:cNvPr id="3" name="Content Placeholder 2">
            <a:extLst>
              <a:ext uri="{FF2B5EF4-FFF2-40B4-BE49-F238E27FC236}">
                <a16:creationId xmlns:a16="http://schemas.microsoft.com/office/drawing/2014/main" xmlns="" id="{7A6242CE-CD59-4074-B813-A1B39F121BB1}"/>
              </a:ext>
            </a:extLst>
          </p:cNvPr>
          <p:cNvSpPr>
            <a:spLocks noGrp="1"/>
          </p:cNvSpPr>
          <p:nvPr>
            <p:ph idx="1"/>
          </p:nvPr>
        </p:nvSpPr>
        <p:spPr/>
        <p:txBody>
          <a:bodyPr/>
          <a:lstStyle/>
          <a:p>
            <a:r>
              <a:rPr lang="en-US" dirty="0"/>
              <a:t>What is this theory?</a:t>
            </a:r>
          </a:p>
          <a:p>
            <a:pPr marL="0" indent="0">
              <a:buNone/>
            </a:pPr>
            <a:r>
              <a:rPr lang="en-US" sz="2800" dirty="0">
                <a:solidFill>
                  <a:srgbClr val="202122"/>
                </a:solidFill>
                <a:latin typeface="Arial" panose="020B0604020202020204" pitchFamily="34" charset="0"/>
                <a:ea typeface="Calibri" panose="020F0502020204030204" pitchFamily="34" charset="0"/>
              </a:rPr>
              <a:t>The theory e</a:t>
            </a:r>
            <a:r>
              <a:rPr lang="en-US" sz="2800" dirty="0">
                <a:solidFill>
                  <a:srgbClr val="202122"/>
                </a:solidFill>
                <a:effectLst/>
                <a:latin typeface="Arial" panose="020B0604020202020204" pitchFamily="34" charset="0"/>
                <a:ea typeface="Calibri" panose="020F0502020204030204" pitchFamily="34" charset="0"/>
              </a:rPr>
              <a:t>xplains the process of change by outlining causal links to an </a:t>
            </a:r>
            <a:r>
              <a:rPr lang="en-US" sz="2800" dirty="0">
                <a:solidFill>
                  <a:srgbClr val="202122"/>
                </a:solidFill>
                <a:latin typeface="Arial" panose="020B0604020202020204" pitchFamily="34" charset="0"/>
                <a:ea typeface="Calibri" panose="020F0502020204030204" pitchFamily="34" charset="0"/>
              </a:rPr>
              <a:t>objective </a:t>
            </a:r>
            <a:r>
              <a:rPr lang="en-US" sz="2800" dirty="0">
                <a:solidFill>
                  <a:srgbClr val="202122"/>
                </a:solidFill>
                <a:effectLst/>
                <a:latin typeface="Arial" panose="020B0604020202020204" pitchFamily="34" charset="0"/>
                <a:ea typeface="Calibri" panose="020F0502020204030204" pitchFamily="34" charset="0"/>
              </a:rPr>
              <a:t>in an initiative, i.e., its shorter-term, intermediate, and longer-term outcomes. </a:t>
            </a:r>
          </a:p>
          <a:p>
            <a:pPr marL="0" indent="0">
              <a:buNone/>
            </a:pPr>
            <a:r>
              <a:rPr lang="en-US" sz="2800" dirty="0">
                <a:solidFill>
                  <a:srgbClr val="202122"/>
                </a:solidFill>
                <a:effectLst/>
                <a:latin typeface="Arial" panose="020B0604020202020204" pitchFamily="34" charset="0"/>
                <a:ea typeface="Calibri" panose="020F0502020204030204" pitchFamily="34" charset="0"/>
              </a:rPr>
              <a:t>The identified changes can be mapped – as the "outcomes pathway" – showing each outcome in logical relationship to all the others, as well as chronological flow. </a:t>
            </a:r>
            <a:endParaRPr lang="en-US" sz="2800" dirty="0"/>
          </a:p>
        </p:txBody>
      </p:sp>
    </p:spTree>
    <p:extLst>
      <p:ext uri="{BB962C8B-B14F-4D97-AF65-F5344CB8AC3E}">
        <p14:creationId xmlns:p14="http://schemas.microsoft.com/office/powerpoint/2010/main" val="21309742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1B637F-5544-4FC7-920E-1B68A8CF2FFD}"/>
              </a:ext>
            </a:extLst>
          </p:cNvPr>
          <p:cNvSpPr>
            <a:spLocks noGrp="1"/>
          </p:cNvSpPr>
          <p:nvPr>
            <p:ph type="title"/>
          </p:nvPr>
        </p:nvSpPr>
        <p:spPr/>
        <p:txBody>
          <a:bodyPr/>
          <a:lstStyle/>
          <a:p>
            <a:r>
              <a:rPr lang="en-US" sz="3600" dirty="0"/>
              <a:t>Theory of Change Charts</a:t>
            </a:r>
          </a:p>
        </p:txBody>
      </p:sp>
      <p:sp>
        <p:nvSpPr>
          <p:cNvPr id="3" name="Content Placeholder 2">
            <a:extLst>
              <a:ext uri="{FF2B5EF4-FFF2-40B4-BE49-F238E27FC236}">
                <a16:creationId xmlns:a16="http://schemas.microsoft.com/office/drawing/2014/main" xmlns="" id="{1B87D29D-7FC4-4114-82E0-5EB75A2E343E}"/>
              </a:ext>
            </a:extLst>
          </p:cNvPr>
          <p:cNvSpPr>
            <a:spLocks noGrp="1"/>
          </p:cNvSpPr>
          <p:nvPr>
            <p:ph idx="1"/>
          </p:nvPr>
        </p:nvSpPr>
        <p:spPr/>
        <p:txBody>
          <a:bodyPr/>
          <a:lstStyle/>
          <a:p>
            <a:pPr marL="0" indent="0">
              <a:buNone/>
            </a:pPr>
            <a:r>
              <a:rPr lang="en-US" dirty="0"/>
              <a:t>Go to the folder for “in class charts” and then to the file “theory of change chart v2.” </a:t>
            </a:r>
          </a:p>
          <a:p>
            <a:pPr marL="0" indent="0">
              <a:buNone/>
            </a:pPr>
            <a:r>
              <a:rPr lang="en-US" dirty="0"/>
              <a:t>The chart, for an actual program, is on two pages.  Good example to use as a model </a:t>
            </a:r>
            <a:r>
              <a:rPr lang="en-US"/>
              <a:t>in constructing your own.</a:t>
            </a:r>
            <a:endParaRPr lang="en-US" dirty="0"/>
          </a:p>
          <a:p>
            <a:pPr marL="0" indent="0">
              <a:buNone/>
            </a:pPr>
            <a:r>
              <a:rPr lang="en-US" dirty="0"/>
              <a:t>Before going to the chart, recall the distinctions between outputs and outcomes.</a:t>
            </a:r>
          </a:p>
        </p:txBody>
      </p:sp>
    </p:spTree>
    <p:extLst>
      <p:ext uri="{BB962C8B-B14F-4D97-AF65-F5344CB8AC3E}">
        <p14:creationId xmlns:p14="http://schemas.microsoft.com/office/powerpoint/2010/main" val="10771079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4FE2AF-7B95-4263-94C0-40A25BDAC812}"/>
              </a:ext>
            </a:extLst>
          </p:cNvPr>
          <p:cNvSpPr>
            <a:spLocks noGrp="1"/>
          </p:cNvSpPr>
          <p:nvPr>
            <p:ph type="title"/>
          </p:nvPr>
        </p:nvSpPr>
        <p:spPr/>
        <p:txBody>
          <a:bodyPr/>
          <a:lstStyle/>
          <a:p>
            <a:r>
              <a:rPr lang="en-US" sz="2800" dirty="0"/>
              <a:t>Theory of Change Example: The</a:t>
            </a:r>
            <a:br>
              <a:rPr lang="en-US" sz="2800" dirty="0"/>
            </a:br>
            <a:r>
              <a:rPr lang="en-US" sz="2800" dirty="0"/>
              <a:t>Transparency and Accountability Project (TAP)</a:t>
            </a:r>
          </a:p>
        </p:txBody>
      </p:sp>
      <p:sp>
        <p:nvSpPr>
          <p:cNvPr id="3" name="Content Placeholder 2">
            <a:extLst>
              <a:ext uri="{FF2B5EF4-FFF2-40B4-BE49-F238E27FC236}">
                <a16:creationId xmlns:a16="http://schemas.microsoft.com/office/drawing/2014/main" xmlns="" id="{8EC5182E-237A-4A6C-A682-8C6A5A8023FA}"/>
              </a:ext>
            </a:extLst>
          </p:cNvPr>
          <p:cNvSpPr>
            <a:spLocks noGrp="1"/>
          </p:cNvSpPr>
          <p:nvPr>
            <p:ph idx="1"/>
          </p:nvPr>
        </p:nvSpPr>
        <p:spPr/>
        <p:txBody>
          <a:bodyPr/>
          <a:lstStyle/>
          <a:p>
            <a:r>
              <a:rPr lang="en-US" sz="2200" dirty="0"/>
              <a:t>TAP was a 5-year capacity building program to strengthen policy-oriented CSOs in 15 low- and moderate-income countries to monitor government budgeting and expenditure performance primarily in social sectors.</a:t>
            </a:r>
          </a:p>
          <a:p>
            <a:r>
              <a:rPr lang="en-US" sz="2200" dirty="0"/>
              <a:t>It included working with local partners to strengthen their analytic work and to build-up communication capabilities and relations with government officials.</a:t>
            </a:r>
          </a:p>
          <a:p>
            <a:r>
              <a:rPr lang="en-US" sz="2200" dirty="0"/>
              <a:t>Each partner defined 2 specific policy change goals which were the focus of the technical assistance to partners</a:t>
            </a:r>
          </a:p>
          <a:p>
            <a:pPr lvl="1"/>
            <a:r>
              <a:rPr lang="en-US" sz="2000" dirty="0"/>
              <a:t>Look at the first page of the Theory of Change Chart </a:t>
            </a:r>
            <a:r>
              <a:rPr lang="en-US" sz="2000" i="1" dirty="0"/>
              <a:t>that is in the folder “Analysis Plan-in class charts,” file, “Theory of Change V2”</a:t>
            </a:r>
            <a:endParaRPr lang="en-US" sz="2000" dirty="0"/>
          </a:p>
          <a:p>
            <a:pPr lvl="1"/>
            <a:r>
              <a:rPr lang="en-US" sz="2000" dirty="0"/>
              <a:t>In the chart, </a:t>
            </a:r>
            <a:r>
              <a:rPr lang="en-US" sz="2000" b="1" dirty="0"/>
              <a:t>IMO stands for Independent Monitoring Organization</a:t>
            </a:r>
            <a:endParaRPr lang="en-US" dirty="0"/>
          </a:p>
        </p:txBody>
      </p:sp>
    </p:spTree>
    <p:extLst>
      <p:ext uri="{BB962C8B-B14F-4D97-AF65-F5344CB8AC3E}">
        <p14:creationId xmlns:p14="http://schemas.microsoft.com/office/powerpoint/2010/main" val="18509361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3A67FB-DFA6-437D-A70A-0410BA118E71}"/>
              </a:ext>
            </a:extLst>
          </p:cNvPr>
          <p:cNvSpPr>
            <a:spLocks noGrp="1"/>
          </p:cNvSpPr>
          <p:nvPr>
            <p:ph type="title"/>
          </p:nvPr>
        </p:nvSpPr>
        <p:spPr/>
        <p:txBody>
          <a:bodyPr/>
          <a:lstStyle/>
          <a:p>
            <a:r>
              <a:rPr lang="en-US" sz="3600" dirty="0"/>
              <a:t>Column Headings in the Chart</a:t>
            </a:r>
            <a:br>
              <a:rPr lang="en-US" sz="3600" dirty="0"/>
            </a:br>
            <a:r>
              <a:rPr lang="en-US" sz="3600" dirty="0"/>
              <a:t>Showing Change Relations </a:t>
            </a:r>
          </a:p>
        </p:txBody>
      </p:sp>
      <p:sp>
        <p:nvSpPr>
          <p:cNvPr id="3" name="Content Placeholder 2">
            <a:extLst>
              <a:ext uri="{FF2B5EF4-FFF2-40B4-BE49-F238E27FC236}">
                <a16:creationId xmlns:a16="http://schemas.microsoft.com/office/drawing/2014/main" xmlns="" id="{10BF8D51-3CD2-49D0-A608-90529421A3B7}"/>
              </a:ext>
            </a:extLst>
          </p:cNvPr>
          <p:cNvSpPr>
            <a:spLocks noGrp="1"/>
          </p:cNvSpPr>
          <p:nvPr>
            <p:ph idx="1"/>
          </p:nvPr>
        </p:nvSpPr>
        <p:spPr/>
        <p:txBody>
          <a:bodyPr/>
          <a:lstStyle/>
          <a:p>
            <a:pPr marL="514350" indent="-514350">
              <a:buFont typeface="+mj-lt"/>
              <a:buAutoNum type="arabicPeriod"/>
            </a:pPr>
            <a:r>
              <a:rPr lang="en-US" dirty="0"/>
              <a:t>Program activities</a:t>
            </a:r>
          </a:p>
          <a:p>
            <a:pPr marL="514350" indent="-514350">
              <a:buFont typeface="+mj-lt"/>
              <a:buAutoNum type="arabicPeriod"/>
            </a:pPr>
            <a:r>
              <a:rPr lang="en-US" dirty="0"/>
              <a:t>Intermediate outcomes expected or realized from the activities</a:t>
            </a:r>
          </a:p>
          <a:p>
            <a:pPr marL="514350" indent="-514350">
              <a:buFont typeface="+mj-lt"/>
              <a:buAutoNum type="arabicPeriod"/>
            </a:pPr>
            <a:r>
              <a:rPr lang="en-US" dirty="0"/>
              <a:t>Indicators of intermediate outcomes achieved</a:t>
            </a:r>
          </a:p>
          <a:p>
            <a:pPr marL="514350" indent="-514350">
              <a:buFont typeface="+mj-lt"/>
              <a:buAutoNum type="arabicPeriod"/>
            </a:pPr>
            <a:r>
              <a:rPr lang="en-US" dirty="0"/>
              <a:t>Ultimate outcomes</a:t>
            </a:r>
          </a:p>
          <a:p>
            <a:pPr marL="514350" indent="-514350">
              <a:buFont typeface="+mj-lt"/>
              <a:buAutoNum type="arabicPeriod"/>
            </a:pPr>
            <a:endParaRPr lang="en-US" dirty="0"/>
          </a:p>
        </p:txBody>
      </p:sp>
    </p:spTree>
    <p:extLst>
      <p:ext uri="{BB962C8B-B14F-4D97-AF65-F5344CB8AC3E}">
        <p14:creationId xmlns:p14="http://schemas.microsoft.com/office/powerpoint/2010/main" val="18714511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E38DBE-8DF4-4989-AE09-04994A3A31C8}"/>
              </a:ext>
            </a:extLst>
          </p:cNvPr>
          <p:cNvSpPr>
            <a:spLocks noGrp="1"/>
          </p:cNvSpPr>
          <p:nvPr>
            <p:ph type="title"/>
          </p:nvPr>
        </p:nvSpPr>
        <p:spPr/>
        <p:txBody>
          <a:bodyPr/>
          <a:lstStyle/>
          <a:p>
            <a:r>
              <a:rPr lang="en-US" sz="3200" dirty="0"/>
              <a:t>Theory of Change Chart-continued</a:t>
            </a:r>
          </a:p>
        </p:txBody>
      </p:sp>
      <p:sp>
        <p:nvSpPr>
          <p:cNvPr id="3" name="Content Placeholder 2">
            <a:extLst>
              <a:ext uri="{FF2B5EF4-FFF2-40B4-BE49-F238E27FC236}">
                <a16:creationId xmlns:a16="http://schemas.microsoft.com/office/drawing/2014/main" xmlns="" id="{38368226-67DD-49EF-B1D7-DFCE21C58C7E}"/>
              </a:ext>
            </a:extLst>
          </p:cNvPr>
          <p:cNvSpPr>
            <a:spLocks noGrp="1"/>
          </p:cNvSpPr>
          <p:nvPr>
            <p:ph idx="1"/>
          </p:nvPr>
        </p:nvSpPr>
        <p:spPr/>
        <p:txBody>
          <a:bodyPr/>
          <a:lstStyle/>
          <a:p>
            <a:r>
              <a:rPr lang="en-US" sz="2400" dirty="0"/>
              <a:t>Primary focus in this discussion is on the part of the project measuring the impact of the capacity building measures.</a:t>
            </a:r>
          </a:p>
          <a:p>
            <a:r>
              <a:rPr lang="en-US" sz="2400" dirty="0"/>
              <a:t>See section on Technical Assistance on p.2. Read it now.</a:t>
            </a:r>
          </a:p>
          <a:p>
            <a:pPr lvl="1"/>
            <a:r>
              <a:rPr lang="en-US" sz="2000" dirty="0"/>
              <a:t>Two clear goals are </a:t>
            </a:r>
          </a:p>
          <a:p>
            <a:pPr lvl="2"/>
            <a:r>
              <a:rPr lang="en-US" sz="2000" dirty="0"/>
              <a:t>increased IMOs analytic capabilities and </a:t>
            </a:r>
          </a:p>
          <a:p>
            <a:pPr lvl="2"/>
            <a:r>
              <a:rPr lang="en-US" sz="2000" dirty="0"/>
              <a:t>communications capacities strengthened and have a greater impact on policy change. </a:t>
            </a:r>
          </a:p>
          <a:p>
            <a:r>
              <a:rPr lang="en-US" sz="2400" dirty="0"/>
              <a:t>The approach actually use to measure improvements is quite innovative and worth discussing.</a:t>
            </a:r>
          </a:p>
        </p:txBody>
      </p:sp>
    </p:spTree>
    <p:extLst>
      <p:ext uri="{BB962C8B-B14F-4D97-AF65-F5344CB8AC3E}">
        <p14:creationId xmlns:p14="http://schemas.microsoft.com/office/powerpoint/2010/main" val="1688829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143000" y="935038"/>
            <a:ext cx="7772400" cy="641350"/>
          </a:xfrm>
        </p:spPr>
        <p:txBody>
          <a:bodyPr/>
          <a:lstStyle/>
          <a:p>
            <a:r>
              <a:rPr lang="en-US" sz="3600" dirty="0"/>
              <a:t>Typical (incomplete) Sequence for Executing a Policy Research Project</a:t>
            </a:r>
            <a:br>
              <a:rPr lang="en-US" sz="3600" dirty="0"/>
            </a:br>
            <a:endParaRPr lang="en-US" sz="3600" dirty="0"/>
          </a:p>
        </p:txBody>
      </p:sp>
      <p:sp>
        <p:nvSpPr>
          <p:cNvPr id="37891" name="Rectangle 3"/>
          <p:cNvSpPr>
            <a:spLocks noGrp="1" noChangeArrowheads="1"/>
          </p:cNvSpPr>
          <p:nvPr>
            <p:ph type="body" idx="1"/>
          </p:nvPr>
        </p:nvSpPr>
        <p:spPr/>
        <p:txBody>
          <a:bodyPr/>
          <a:lstStyle/>
          <a:p>
            <a:pPr marL="609600" indent="-609600">
              <a:buFontTx/>
              <a:buAutoNum type="arabicPeriod"/>
            </a:pPr>
            <a:endParaRPr lang="en-US" dirty="0"/>
          </a:p>
          <a:p>
            <a:pPr marL="609600" indent="-609600">
              <a:buFontTx/>
              <a:buAutoNum type="arabicPeriod"/>
            </a:pPr>
            <a:r>
              <a:rPr lang="en-US" dirty="0"/>
              <a:t>Define issue</a:t>
            </a:r>
          </a:p>
          <a:p>
            <a:pPr marL="609600" indent="-609600">
              <a:buFontTx/>
              <a:buAutoNum type="arabicPeriod"/>
            </a:pPr>
            <a:r>
              <a:rPr lang="en-US" dirty="0"/>
              <a:t>Identify data—including drafting sampling plan and questionnaires if needed</a:t>
            </a:r>
          </a:p>
          <a:p>
            <a:pPr marL="609600" indent="-609600">
              <a:buFontTx/>
              <a:buAutoNum type="arabicPeriod"/>
            </a:pPr>
            <a:r>
              <a:rPr lang="en-US" dirty="0"/>
              <a:t>Gather data</a:t>
            </a:r>
          </a:p>
          <a:p>
            <a:pPr marL="609600" indent="-609600">
              <a:buFontTx/>
              <a:buAutoNum type="arabicPeriod"/>
            </a:pPr>
            <a:r>
              <a:rPr lang="en-US" dirty="0"/>
              <a:t>Conduct analysis</a:t>
            </a:r>
          </a:p>
          <a:p>
            <a:pPr marL="609600" indent="-609600">
              <a:buFontTx/>
              <a:buAutoNum type="arabicPeriod"/>
            </a:pPr>
            <a:r>
              <a:rPr lang="en-US" dirty="0"/>
              <a:t>Write report</a:t>
            </a:r>
          </a:p>
        </p:txBody>
      </p:sp>
    </p:spTree>
    <p:extLst>
      <p:ext uri="{BB962C8B-B14F-4D97-AF65-F5344CB8AC3E}">
        <p14:creationId xmlns:p14="http://schemas.microsoft.com/office/powerpoint/2010/main" val="8879512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8091D7-CDD7-449E-911C-F9800E2755B8}"/>
              </a:ext>
            </a:extLst>
          </p:cNvPr>
          <p:cNvSpPr>
            <a:spLocks noGrp="1"/>
          </p:cNvSpPr>
          <p:nvPr>
            <p:ph type="title"/>
          </p:nvPr>
        </p:nvSpPr>
        <p:spPr>
          <a:xfrm>
            <a:off x="457200" y="274638"/>
            <a:ext cx="8229600" cy="1706562"/>
          </a:xfrm>
        </p:spPr>
        <p:txBody>
          <a:bodyPr/>
          <a:lstStyle/>
          <a:p>
            <a:r>
              <a:rPr lang="en-US" sz="2800" dirty="0"/>
              <a:t>Measuring Change in Key Areas—</a:t>
            </a:r>
            <a:br>
              <a:rPr lang="en-US" sz="2800" dirty="0"/>
            </a:br>
            <a:r>
              <a:rPr lang="en-US" sz="2800" dirty="0"/>
              <a:t>Research Quality and Communications Effectiveness</a:t>
            </a:r>
          </a:p>
        </p:txBody>
      </p:sp>
      <p:sp>
        <p:nvSpPr>
          <p:cNvPr id="3" name="Content Placeholder 2">
            <a:extLst>
              <a:ext uri="{FF2B5EF4-FFF2-40B4-BE49-F238E27FC236}">
                <a16:creationId xmlns:a16="http://schemas.microsoft.com/office/drawing/2014/main" xmlns="" id="{C01B709F-A0FB-4728-824F-57E9567BD3A3}"/>
              </a:ext>
            </a:extLst>
          </p:cNvPr>
          <p:cNvSpPr>
            <a:spLocks noGrp="1"/>
          </p:cNvSpPr>
          <p:nvPr>
            <p:ph idx="1"/>
          </p:nvPr>
        </p:nvSpPr>
        <p:spPr>
          <a:xfrm>
            <a:off x="457200" y="1981200"/>
            <a:ext cx="8229600" cy="4144963"/>
          </a:xfrm>
        </p:spPr>
        <p:txBody>
          <a:bodyPr/>
          <a:lstStyle/>
          <a:p>
            <a:r>
              <a:rPr lang="en-US" dirty="0"/>
              <a:t>Outputs vs. outcomes</a:t>
            </a:r>
          </a:p>
          <a:p>
            <a:r>
              <a:rPr lang="en-US" b="1" dirty="0"/>
              <a:t>Question to the Class</a:t>
            </a:r>
            <a:r>
              <a:rPr lang="en-US" dirty="0"/>
              <a:t>: how to measure </a:t>
            </a:r>
            <a:r>
              <a:rPr lang="en-US" u="sng" dirty="0"/>
              <a:t>outcomes</a:t>
            </a:r>
            <a:r>
              <a:rPr lang="en-US" dirty="0"/>
              <a:t> of capacity building activities in these two areas?</a:t>
            </a:r>
          </a:p>
          <a:p>
            <a:r>
              <a:rPr lang="en-US" dirty="0"/>
              <a:t>Hand up if you have an idea for outcomes</a:t>
            </a:r>
          </a:p>
          <a:p>
            <a:r>
              <a:rPr lang="en-US" dirty="0"/>
              <a:t>OK to say how your organization measures effectiveness in either area</a:t>
            </a:r>
          </a:p>
        </p:txBody>
      </p:sp>
    </p:spTree>
    <p:extLst>
      <p:ext uri="{BB962C8B-B14F-4D97-AF65-F5344CB8AC3E}">
        <p14:creationId xmlns:p14="http://schemas.microsoft.com/office/powerpoint/2010/main" val="3015980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1BFB62-9A68-4CBF-876C-9CDEE9292529}"/>
              </a:ext>
            </a:extLst>
          </p:cNvPr>
          <p:cNvSpPr>
            <a:spLocks noGrp="1"/>
          </p:cNvSpPr>
          <p:nvPr>
            <p:ph type="title"/>
          </p:nvPr>
        </p:nvSpPr>
        <p:spPr/>
        <p:txBody>
          <a:bodyPr/>
          <a:lstStyle/>
          <a:p>
            <a:r>
              <a:rPr lang="en-US" sz="3200" dirty="0"/>
              <a:t>Measuring Change in Key Areas—</a:t>
            </a:r>
            <a:br>
              <a:rPr lang="en-US" sz="3200" dirty="0"/>
            </a:br>
            <a:r>
              <a:rPr lang="en-US" sz="3200" dirty="0"/>
              <a:t>Creative Indicators</a:t>
            </a:r>
          </a:p>
        </p:txBody>
      </p:sp>
      <p:sp>
        <p:nvSpPr>
          <p:cNvPr id="3" name="Content Placeholder 2">
            <a:extLst>
              <a:ext uri="{FF2B5EF4-FFF2-40B4-BE49-F238E27FC236}">
                <a16:creationId xmlns:a16="http://schemas.microsoft.com/office/drawing/2014/main" xmlns="" id="{22E35636-8F09-4A49-8176-51E2A23DC08C}"/>
              </a:ext>
            </a:extLst>
          </p:cNvPr>
          <p:cNvSpPr>
            <a:spLocks noGrp="1"/>
          </p:cNvSpPr>
          <p:nvPr>
            <p:ph idx="1"/>
          </p:nvPr>
        </p:nvSpPr>
        <p:spPr/>
        <p:txBody>
          <a:bodyPr/>
          <a:lstStyle/>
          <a:p>
            <a:pPr marL="457200" indent="-457200">
              <a:buAutoNum type="arabicPeriod"/>
            </a:pPr>
            <a:r>
              <a:rPr lang="en-US" sz="2400" dirty="0"/>
              <a:t>Quality of analytic work</a:t>
            </a:r>
          </a:p>
          <a:p>
            <a:pPr lvl="1" indent="-342900"/>
            <a:r>
              <a:rPr lang="en-US" sz="1800" dirty="0"/>
              <a:t>The impact of workshops and mentoring on analytic projects should be reflected in the quality of reports produced.</a:t>
            </a:r>
          </a:p>
          <a:p>
            <a:pPr lvl="1" indent="-342900"/>
            <a:r>
              <a:rPr lang="en-US" sz="1800" dirty="0"/>
              <a:t>Qualified experts rated 6 reports prepared the year before the project and selected by each CSO as among their best and then 6 more selected in the first 6-12 months after the trainings.  </a:t>
            </a:r>
          </a:p>
          <a:p>
            <a:pPr lvl="1" indent="-342900"/>
            <a:r>
              <a:rPr lang="en-US" sz="1800" dirty="0"/>
              <a:t>Experts, selected for their knowledge of the CSO’s priority areas, used a standard scoring protocol with 3 sections to rate report quality:</a:t>
            </a:r>
            <a:r>
              <a:rPr lang="en-US" sz="1800" u="sng" dirty="0"/>
              <a:t> policy problem definition</a:t>
            </a:r>
            <a:r>
              <a:rPr lang="en-US" sz="1800" dirty="0"/>
              <a:t> (including whether the relevant literature was used in defining issue); </a:t>
            </a:r>
            <a:r>
              <a:rPr lang="en-US" sz="1800" u="sng" dirty="0"/>
              <a:t>technical quality of analysis and reporting</a:t>
            </a:r>
            <a:r>
              <a:rPr lang="en-US" sz="1800" dirty="0"/>
              <a:t>; and the </a:t>
            </a:r>
            <a:r>
              <a:rPr lang="en-US" sz="1800" u="sng" dirty="0"/>
              <a:t>quality of the policy recommendations</a:t>
            </a:r>
            <a:r>
              <a:rPr lang="en-US" sz="1800" dirty="0"/>
              <a:t>.</a:t>
            </a:r>
          </a:p>
          <a:p>
            <a:pPr lvl="1" indent="-342900"/>
            <a:r>
              <a:rPr lang="en-US" sz="1800" dirty="0"/>
              <a:t>Results of comparing old and new reports was that the new ones were stronger and the difference in scores was statistically significant.</a:t>
            </a:r>
          </a:p>
          <a:p>
            <a:pPr marL="0" indent="0">
              <a:buNone/>
            </a:pPr>
            <a:r>
              <a:rPr lang="en-US" sz="2400" dirty="0"/>
              <a:t>     </a:t>
            </a:r>
          </a:p>
          <a:p>
            <a:pPr marL="457200" indent="-457200">
              <a:buAutoNum type="arabicPeriod"/>
            </a:pPr>
            <a:endParaRPr lang="en-US" sz="2400" dirty="0"/>
          </a:p>
        </p:txBody>
      </p:sp>
    </p:spTree>
    <p:extLst>
      <p:ext uri="{BB962C8B-B14F-4D97-AF65-F5344CB8AC3E}">
        <p14:creationId xmlns:p14="http://schemas.microsoft.com/office/powerpoint/2010/main" val="22993585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E1535C-428F-43B9-A4B0-66159FF9123E}"/>
              </a:ext>
            </a:extLst>
          </p:cNvPr>
          <p:cNvSpPr>
            <a:spLocks noGrp="1"/>
          </p:cNvSpPr>
          <p:nvPr>
            <p:ph type="title"/>
          </p:nvPr>
        </p:nvSpPr>
        <p:spPr/>
        <p:txBody>
          <a:bodyPr/>
          <a:lstStyle/>
          <a:p>
            <a:r>
              <a:rPr lang="en-US" sz="3600" dirty="0"/>
              <a:t>Creative Indicators-2</a:t>
            </a:r>
          </a:p>
        </p:txBody>
      </p:sp>
      <p:sp>
        <p:nvSpPr>
          <p:cNvPr id="3" name="Content Placeholder 2">
            <a:extLst>
              <a:ext uri="{FF2B5EF4-FFF2-40B4-BE49-F238E27FC236}">
                <a16:creationId xmlns:a16="http://schemas.microsoft.com/office/drawing/2014/main" xmlns="" id="{30369D0B-75B6-4822-8009-705DAE176622}"/>
              </a:ext>
            </a:extLst>
          </p:cNvPr>
          <p:cNvSpPr>
            <a:spLocks noGrp="1"/>
          </p:cNvSpPr>
          <p:nvPr>
            <p:ph idx="1"/>
          </p:nvPr>
        </p:nvSpPr>
        <p:spPr/>
        <p:txBody>
          <a:bodyPr/>
          <a:lstStyle/>
          <a:p>
            <a:pPr marL="0" indent="0">
              <a:buNone/>
            </a:pPr>
            <a:r>
              <a:rPr lang="en-US" sz="2800" dirty="0"/>
              <a:t>2. Perceived influence on policy decisions</a:t>
            </a:r>
          </a:p>
          <a:p>
            <a:pPr marL="0" indent="0">
              <a:buNone/>
            </a:pPr>
            <a:r>
              <a:rPr lang="en-US" sz="3200" dirty="0"/>
              <a:t>  </a:t>
            </a:r>
            <a:r>
              <a:rPr lang="en-US" sz="2000" dirty="0"/>
              <a:t>  --The Policy Community Survey was created and used as the interview guide for about 40 respondents in each country where the program operated.</a:t>
            </a:r>
          </a:p>
          <a:p>
            <a:pPr marL="0" indent="0">
              <a:buNone/>
            </a:pPr>
            <a:r>
              <a:rPr lang="en-US" sz="2000" dirty="0"/>
              <a:t>     --Respondents were identified by knowledgeable local experts working in the policy community.</a:t>
            </a:r>
          </a:p>
          <a:p>
            <a:pPr marL="0" indent="0">
              <a:buNone/>
            </a:pPr>
            <a:r>
              <a:rPr lang="en-US" sz="2000" dirty="0"/>
              <a:t>     --Respondents were think tanks experts, involved media, senior government officials with responsibilities in the area where the IMO worked, MPs, CSO representatives, involved media.</a:t>
            </a:r>
          </a:p>
          <a:p>
            <a:pPr marL="0" indent="0">
              <a:buNone/>
            </a:pPr>
            <a:r>
              <a:rPr lang="en-US" sz="2000" dirty="0"/>
              <a:t>    --Surveys conducted at baseline and after 18 months. Results are in the folder for supplemental materials. Clearly demonstrate effectiveness and improvement. </a:t>
            </a:r>
          </a:p>
        </p:txBody>
      </p:sp>
    </p:spTree>
    <p:extLst>
      <p:ext uri="{BB962C8B-B14F-4D97-AF65-F5344CB8AC3E}">
        <p14:creationId xmlns:p14="http://schemas.microsoft.com/office/powerpoint/2010/main" val="28295055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393169-E2F9-4505-8AC1-34D02F062725}"/>
              </a:ext>
            </a:extLst>
          </p:cNvPr>
          <p:cNvSpPr>
            <a:spLocks noGrp="1"/>
          </p:cNvSpPr>
          <p:nvPr>
            <p:ph type="title"/>
          </p:nvPr>
        </p:nvSpPr>
        <p:spPr/>
        <p:txBody>
          <a:bodyPr/>
          <a:lstStyle/>
          <a:p>
            <a:r>
              <a:rPr lang="en-US" sz="3200" dirty="0"/>
              <a:t>Improvement in CSO Policy Arena Performance Associated with TAP</a:t>
            </a:r>
          </a:p>
        </p:txBody>
      </p:sp>
      <p:graphicFrame>
        <p:nvGraphicFramePr>
          <p:cNvPr id="4" name="Content Placeholder 3">
            <a:extLst>
              <a:ext uri="{FF2B5EF4-FFF2-40B4-BE49-F238E27FC236}">
                <a16:creationId xmlns:a16="http://schemas.microsoft.com/office/drawing/2014/main" xmlns="" id="{C397B781-4498-476B-A04E-533B2DE0D285}"/>
              </a:ext>
            </a:extLst>
          </p:cNvPr>
          <p:cNvGraphicFramePr>
            <a:graphicFrameLocks noGrp="1"/>
          </p:cNvGraphicFramePr>
          <p:nvPr>
            <p:ph idx="1"/>
            <p:extLst>
              <p:ext uri="{D42A27DB-BD31-4B8C-83A1-F6EECF244321}">
                <p14:modId xmlns:p14="http://schemas.microsoft.com/office/powerpoint/2010/main" val="3800815706"/>
              </p:ext>
            </p:extLst>
          </p:nvPr>
        </p:nvGraphicFramePr>
        <p:xfrm>
          <a:off x="1219200" y="1981203"/>
          <a:ext cx="7010399" cy="3809998"/>
        </p:xfrm>
        <a:graphic>
          <a:graphicData uri="http://schemas.openxmlformats.org/drawingml/2006/table">
            <a:tbl>
              <a:tblPr firstRow="1" firstCol="1" bandRow="1">
                <a:tableStyleId>{5C22544A-7EE6-4342-B048-85BDC9FD1C3A}</a:tableStyleId>
              </a:tblPr>
              <a:tblGrid>
                <a:gridCol w="4368018">
                  <a:extLst>
                    <a:ext uri="{9D8B030D-6E8A-4147-A177-3AD203B41FA5}">
                      <a16:colId xmlns:a16="http://schemas.microsoft.com/office/drawing/2014/main" xmlns="" val="4290191338"/>
                    </a:ext>
                  </a:extLst>
                </a:gridCol>
                <a:gridCol w="2642381">
                  <a:extLst>
                    <a:ext uri="{9D8B030D-6E8A-4147-A177-3AD203B41FA5}">
                      <a16:colId xmlns:a16="http://schemas.microsoft.com/office/drawing/2014/main" xmlns="" val="2951132991"/>
                    </a:ext>
                  </a:extLst>
                </a:gridCol>
              </a:tblGrid>
              <a:tr h="510938">
                <a:tc>
                  <a:txBody>
                    <a:bodyPr/>
                    <a:lstStyle/>
                    <a:p>
                      <a:pPr marL="0" marR="0" algn="ctr">
                        <a:lnSpc>
                          <a:spcPct val="115000"/>
                        </a:lnSpc>
                        <a:spcBef>
                          <a:spcPts val="0"/>
                        </a:spcBef>
                        <a:spcAft>
                          <a:spcPts val="0"/>
                        </a:spcAft>
                      </a:pPr>
                      <a:r>
                        <a:rPr lang="en-US" sz="1100" dirty="0">
                          <a:solidFill>
                            <a:schemeClr val="tx2"/>
                          </a:solidFill>
                          <a:effectLst/>
                        </a:rPr>
                        <a:t>Area rated</a:t>
                      </a:r>
                      <a:endParaRPr lang="en-US" sz="1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dirty="0">
                          <a:solidFill>
                            <a:schemeClr val="tx2"/>
                          </a:solidFill>
                          <a:effectLst/>
                        </a:rPr>
                        <a:t>% respondents rating as improved over period</a:t>
                      </a:r>
                      <a:endParaRPr lang="en-US" sz="1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16358645"/>
                  </a:ext>
                </a:extLst>
              </a:tr>
              <a:tr h="250383">
                <a:tc>
                  <a:txBody>
                    <a:bodyPr/>
                    <a:lstStyle/>
                    <a:p>
                      <a:pPr marL="0" marR="0">
                        <a:lnSpc>
                          <a:spcPct val="115000"/>
                        </a:lnSpc>
                        <a:spcBef>
                          <a:spcPts val="0"/>
                        </a:spcBef>
                        <a:spcAft>
                          <a:spcPts val="0"/>
                        </a:spcAft>
                      </a:pPr>
                      <a:r>
                        <a:rPr lang="en-US" sz="1200" i="1" dirty="0">
                          <a:solidFill>
                            <a:schemeClr val="tx2"/>
                          </a:solidFill>
                          <a:effectLst/>
                        </a:rPr>
                        <a:t>General effectiveness</a:t>
                      </a:r>
                      <a:endParaRPr lang="en-US" sz="1200"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solidFill>
                            <a:schemeClr val="tx2"/>
                          </a:solidFill>
                          <a:effectLst/>
                        </a:rPr>
                        <a:t> </a:t>
                      </a:r>
                      <a:endParaRPr lang="en-US" sz="1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957201773"/>
                  </a:ext>
                </a:extLst>
              </a:tr>
              <a:tr h="246993">
                <a:tc>
                  <a:txBody>
                    <a:bodyPr/>
                    <a:lstStyle/>
                    <a:p>
                      <a:pPr marL="0" marR="0">
                        <a:lnSpc>
                          <a:spcPct val="115000"/>
                        </a:lnSpc>
                        <a:spcBef>
                          <a:spcPts val="0"/>
                        </a:spcBef>
                        <a:spcAft>
                          <a:spcPts val="0"/>
                        </a:spcAft>
                      </a:pPr>
                      <a:r>
                        <a:rPr lang="en-US" sz="1200" dirty="0">
                          <a:solidFill>
                            <a:schemeClr val="tx2"/>
                          </a:solidFill>
                          <a:effectLst/>
                        </a:rPr>
                        <a:t>Organization focuses on high priority issues</a:t>
                      </a:r>
                      <a:endParaRPr lang="en-US" sz="12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dirty="0">
                          <a:solidFill>
                            <a:schemeClr val="tx2"/>
                          </a:solidFill>
                          <a:effectLst/>
                        </a:rPr>
                        <a:t>51</a:t>
                      </a:r>
                      <a:endParaRPr lang="en-US" sz="1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208645192"/>
                  </a:ext>
                </a:extLst>
              </a:tr>
              <a:tr h="510938">
                <a:tc>
                  <a:txBody>
                    <a:bodyPr/>
                    <a:lstStyle/>
                    <a:p>
                      <a:pPr marL="0" marR="0">
                        <a:lnSpc>
                          <a:spcPct val="115000"/>
                        </a:lnSpc>
                        <a:spcBef>
                          <a:spcPts val="0"/>
                        </a:spcBef>
                        <a:spcAft>
                          <a:spcPts val="0"/>
                        </a:spcAft>
                      </a:pPr>
                      <a:r>
                        <a:rPr lang="en-US" sz="1200" dirty="0">
                          <a:solidFill>
                            <a:schemeClr val="tx2"/>
                          </a:solidFill>
                          <a:effectLst/>
                        </a:rPr>
                        <a:t>Organization is a valuable source of research, including data and statistics</a:t>
                      </a:r>
                      <a:endParaRPr lang="en-US" sz="12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dirty="0">
                          <a:solidFill>
                            <a:schemeClr val="tx2"/>
                          </a:solidFill>
                          <a:effectLst/>
                        </a:rPr>
                        <a:t>62</a:t>
                      </a:r>
                      <a:endParaRPr lang="en-US" sz="1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751550613"/>
                  </a:ext>
                </a:extLst>
              </a:tr>
              <a:tr h="246993">
                <a:tc>
                  <a:txBody>
                    <a:bodyPr/>
                    <a:lstStyle/>
                    <a:p>
                      <a:pPr marL="0" marR="0">
                        <a:lnSpc>
                          <a:spcPct val="115000"/>
                        </a:lnSpc>
                        <a:spcBef>
                          <a:spcPts val="0"/>
                        </a:spcBef>
                        <a:spcAft>
                          <a:spcPts val="0"/>
                        </a:spcAft>
                      </a:pPr>
                      <a:r>
                        <a:rPr lang="en-US" sz="1200" dirty="0">
                          <a:solidFill>
                            <a:schemeClr val="tx2"/>
                          </a:solidFill>
                          <a:effectLst/>
                        </a:rPr>
                        <a:t>Organization’s policy recommendations are helpful</a:t>
                      </a:r>
                      <a:endParaRPr lang="en-US" sz="12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dirty="0">
                          <a:solidFill>
                            <a:schemeClr val="tx2"/>
                          </a:solidFill>
                          <a:effectLst/>
                        </a:rPr>
                        <a:t>62</a:t>
                      </a:r>
                      <a:endParaRPr lang="en-US" sz="1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929220723"/>
                  </a:ext>
                </a:extLst>
              </a:tr>
              <a:tr h="510938">
                <a:tc>
                  <a:txBody>
                    <a:bodyPr/>
                    <a:lstStyle/>
                    <a:p>
                      <a:pPr marL="0" marR="0">
                        <a:lnSpc>
                          <a:spcPct val="115000"/>
                        </a:lnSpc>
                        <a:spcBef>
                          <a:spcPts val="0"/>
                        </a:spcBef>
                        <a:spcAft>
                          <a:spcPts val="0"/>
                        </a:spcAft>
                      </a:pPr>
                      <a:r>
                        <a:rPr lang="en-US" sz="1200" dirty="0">
                          <a:solidFill>
                            <a:schemeClr val="tx2"/>
                          </a:solidFill>
                          <a:effectLst/>
                        </a:rPr>
                        <a:t>Organization’s work positively impacts public policy or administration</a:t>
                      </a:r>
                      <a:endParaRPr lang="en-US" sz="12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dirty="0">
                          <a:solidFill>
                            <a:schemeClr val="tx2"/>
                          </a:solidFill>
                          <a:effectLst/>
                        </a:rPr>
                        <a:t>50</a:t>
                      </a:r>
                      <a:endParaRPr lang="en-US" sz="1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046383012"/>
                  </a:ext>
                </a:extLst>
              </a:tr>
              <a:tr h="246993">
                <a:tc>
                  <a:txBody>
                    <a:bodyPr/>
                    <a:lstStyle/>
                    <a:p>
                      <a:pPr marL="0" marR="0">
                        <a:lnSpc>
                          <a:spcPct val="115000"/>
                        </a:lnSpc>
                        <a:spcBef>
                          <a:spcPts val="0"/>
                        </a:spcBef>
                        <a:spcAft>
                          <a:spcPts val="0"/>
                        </a:spcAft>
                      </a:pPr>
                      <a:r>
                        <a:rPr lang="en-US" sz="1200" i="1" dirty="0">
                          <a:solidFill>
                            <a:schemeClr val="tx2"/>
                          </a:solidFill>
                          <a:effectLst/>
                        </a:rPr>
                        <a:t>Transparency and accountability issues</a:t>
                      </a:r>
                      <a:endParaRPr lang="en-US" sz="1200" i="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dirty="0">
                          <a:solidFill>
                            <a:schemeClr val="tx2"/>
                          </a:solidFill>
                          <a:effectLst/>
                        </a:rPr>
                        <a:t> </a:t>
                      </a:r>
                      <a:endParaRPr lang="en-US" sz="1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684448774"/>
                  </a:ext>
                </a:extLst>
              </a:tr>
              <a:tr h="774884">
                <a:tc>
                  <a:txBody>
                    <a:bodyPr/>
                    <a:lstStyle/>
                    <a:p>
                      <a:pPr marL="0" marR="0">
                        <a:lnSpc>
                          <a:spcPct val="115000"/>
                        </a:lnSpc>
                        <a:spcBef>
                          <a:spcPts val="0"/>
                        </a:spcBef>
                        <a:spcAft>
                          <a:spcPts val="0"/>
                        </a:spcAft>
                      </a:pPr>
                      <a:r>
                        <a:rPr lang="en-US" sz="1200" dirty="0">
                          <a:solidFill>
                            <a:schemeClr val="tx2"/>
                          </a:solidFill>
                          <a:effectLst/>
                        </a:rPr>
                        <a:t>Organization has influence on the budget making process in terms of openness, quality or equity of budget choices</a:t>
                      </a:r>
                      <a:endParaRPr lang="en-US" sz="12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dirty="0">
                          <a:solidFill>
                            <a:schemeClr val="tx2"/>
                          </a:solidFill>
                          <a:effectLst/>
                        </a:rPr>
                        <a:t>36</a:t>
                      </a:r>
                      <a:endParaRPr lang="en-US" sz="1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214882619"/>
                  </a:ext>
                </a:extLst>
              </a:tr>
              <a:tr h="510938">
                <a:tc>
                  <a:txBody>
                    <a:bodyPr/>
                    <a:lstStyle/>
                    <a:p>
                      <a:pPr marL="0" marR="0">
                        <a:lnSpc>
                          <a:spcPct val="115000"/>
                        </a:lnSpc>
                        <a:spcBef>
                          <a:spcPts val="0"/>
                        </a:spcBef>
                        <a:spcAft>
                          <a:spcPts val="0"/>
                        </a:spcAft>
                      </a:pPr>
                      <a:r>
                        <a:rPr lang="en-US" sz="1200" dirty="0">
                          <a:solidFill>
                            <a:schemeClr val="tx2"/>
                          </a:solidFill>
                          <a:effectLst/>
                        </a:rPr>
                        <a:t>Organization has an impact on holding the government accountable for public expenditure quality</a:t>
                      </a:r>
                      <a:endParaRPr lang="en-US" sz="12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dirty="0">
                          <a:solidFill>
                            <a:schemeClr val="tx2"/>
                          </a:solidFill>
                          <a:effectLst/>
                        </a:rPr>
                        <a:t>35</a:t>
                      </a:r>
                      <a:endParaRPr lang="en-US" sz="1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414838288"/>
                  </a:ext>
                </a:extLst>
              </a:tr>
            </a:tbl>
          </a:graphicData>
        </a:graphic>
      </p:graphicFrame>
      <p:sp>
        <p:nvSpPr>
          <p:cNvPr id="5" name="Rectangle 1">
            <a:extLst>
              <a:ext uri="{FF2B5EF4-FFF2-40B4-BE49-F238E27FC236}">
                <a16:creationId xmlns:a16="http://schemas.microsoft.com/office/drawing/2014/main" xmlns="" id="{F0FE69BA-C927-41E8-8D6A-B749BB6206DD}"/>
              </a:ext>
            </a:extLst>
          </p:cNvPr>
          <p:cNvSpPr>
            <a:spLocks noChangeArrowheads="1"/>
          </p:cNvSpPr>
          <p:nvPr/>
        </p:nvSpPr>
        <p:spPr bwMode="auto">
          <a:xfrm>
            <a:off x="-1302926" y="-29678"/>
            <a:ext cx="11488614" cy="457200"/>
          </a:xfrm>
          <a:prstGeom prst="rect">
            <a:avLst/>
          </a:prstGeom>
          <a:solidFill>
            <a:schemeClr val="tx2"/>
          </a:solidFill>
          <a:ln>
            <a:solidFill>
              <a:schemeClr val="bg2"/>
            </a:solidFill>
          </a:ln>
          <a:effectLst/>
        </p:spPr>
        <p:txBody>
          <a:bodyPr vert="horz" wrap="squar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17735354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51F2F3-0DCC-4C44-B4BC-2984B10A858C}"/>
              </a:ext>
            </a:extLst>
          </p:cNvPr>
          <p:cNvSpPr>
            <a:spLocks noGrp="1"/>
          </p:cNvSpPr>
          <p:nvPr>
            <p:ph type="title"/>
          </p:nvPr>
        </p:nvSpPr>
        <p:spPr/>
        <p:txBody>
          <a:bodyPr/>
          <a:lstStyle/>
          <a:p>
            <a:r>
              <a:rPr lang="en-US" sz="3200" dirty="0"/>
              <a:t>Properly Exploiting the Data</a:t>
            </a:r>
            <a:br>
              <a:rPr lang="en-US" sz="3200" dirty="0"/>
            </a:br>
            <a:r>
              <a:rPr lang="en-US" sz="3200" dirty="0"/>
              <a:t>You Have Assembled</a:t>
            </a:r>
          </a:p>
        </p:txBody>
      </p:sp>
      <p:sp>
        <p:nvSpPr>
          <p:cNvPr id="3" name="Content Placeholder 2">
            <a:extLst>
              <a:ext uri="{FF2B5EF4-FFF2-40B4-BE49-F238E27FC236}">
                <a16:creationId xmlns:a16="http://schemas.microsoft.com/office/drawing/2014/main" xmlns="" id="{E0D92C81-8E86-4B46-9916-2E78F686C2AF}"/>
              </a:ext>
            </a:extLst>
          </p:cNvPr>
          <p:cNvSpPr>
            <a:spLocks noGrp="1"/>
          </p:cNvSpPr>
          <p:nvPr>
            <p:ph idx="1"/>
          </p:nvPr>
        </p:nvSpPr>
        <p:spPr/>
        <p:txBody>
          <a:bodyPr/>
          <a:lstStyle/>
          <a:p>
            <a:r>
              <a:rPr lang="en-US" sz="2800" dirty="0"/>
              <a:t>In the foregoing a lot of emphasis on defining indicators and (implicitly) determining how to obtain data to quantify them.  </a:t>
            </a:r>
          </a:p>
          <a:p>
            <a:r>
              <a:rPr lang="en-US" sz="2800" dirty="0"/>
              <a:t>When you are satisfied with the development of your plan, now is the time to check that you will actually collect the data you need for your analysis.</a:t>
            </a:r>
          </a:p>
          <a:p>
            <a:r>
              <a:rPr lang="en-US" sz="2800" dirty="0"/>
              <a:t>Specify in detail the analyses you plan to do and check against the data being gathered.  Is data on all variables being gathered?</a:t>
            </a:r>
          </a:p>
          <a:p>
            <a:pPr marL="0" indent="0">
              <a:buNone/>
            </a:pPr>
            <a:endParaRPr lang="en-US" sz="2800" dirty="0"/>
          </a:p>
        </p:txBody>
      </p:sp>
    </p:spTree>
    <p:extLst>
      <p:ext uri="{BB962C8B-B14F-4D97-AF65-F5344CB8AC3E}">
        <p14:creationId xmlns:p14="http://schemas.microsoft.com/office/powerpoint/2010/main" val="5933170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466E11-AA19-4D96-BFF4-C51F555527C9}"/>
              </a:ext>
            </a:extLst>
          </p:cNvPr>
          <p:cNvSpPr>
            <a:spLocks noGrp="1"/>
          </p:cNvSpPr>
          <p:nvPr>
            <p:ph type="title"/>
          </p:nvPr>
        </p:nvSpPr>
        <p:spPr/>
        <p:txBody>
          <a:bodyPr/>
          <a:lstStyle/>
          <a:p>
            <a:r>
              <a:rPr lang="en-US" sz="3200" dirty="0"/>
              <a:t>Verification: Data Requirements Vary with the Type of Analysis to be Done</a:t>
            </a:r>
          </a:p>
        </p:txBody>
      </p:sp>
      <p:sp>
        <p:nvSpPr>
          <p:cNvPr id="3" name="Content Placeholder 2">
            <a:extLst>
              <a:ext uri="{FF2B5EF4-FFF2-40B4-BE49-F238E27FC236}">
                <a16:creationId xmlns:a16="http://schemas.microsoft.com/office/drawing/2014/main" xmlns="" id="{1AED88BD-097D-489C-A77B-C2F8D79B84E8}"/>
              </a:ext>
            </a:extLst>
          </p:cNvPr>
          <p:cNvSpPr>
            <a:spLocks noGrp="1"/>
          </p:cNvSpPr>
          <p:nvPr>
            <p:ph idx="1"/>
          </p:nvPr>
        </p:nvSpPr>
        <p:spPr/>
        <p:txBody>
          <a:bodyPr/>
          <a:lstStyle/>
          <a:p>
            <a:r>
              <a:rPr lang="en-US" sz="2200" dirty="0"/>
              <a:t>The number of data items you need varies with the type of analysis you will do.  More sophisticated analysis will require more data.</a:t>
            </a:r>
          </a:p>
          <a:p>
            <a:pPr lvl="1"/>
            <a:r>
              <a:rPr lang="en-US" sz="2200" dirty="0"/>
              <a:t>Bi-variate analysis (involving two variables) is simple, although you may want to examine pairs of variables</a:t>
            </a:r>
          </a:p>
          <a:p>
            <a:pPr lvl="1"/>
            <a:r>
              <a:rPr lang="en-US" sz="2200" dirty="0"/>
              <a:t>Multivariate analysis, such as regression, often requires many variables.  Regression models often have many possible “control” variables</a:t>
            </a:r>
          </a:p>
          <a:p>
            <a:r>
              <a:rPr lang="en-US" sz="2200" i="1" dirty="0"/>
              <a:t>Absolutely important </a:t>
            </a:r>
            <a:r>
              <a:rPr lang="en-US" sz="2200" dirty="0"/>
              <a:t>to draft survey instruments now so that you can compare the list of variables with information to be collected in the surveys.  Easy to leave out an important variable which can undermine the analytical results.</a:t>
            </a:r>
            <a:endParaRPr lang="en-US" sz="2200" i="1" dirty="0"/>
          </a:p>
          <a:p>
            <a:endParaRPr lang="en-US" sz="2200" dirty="0"/>
          </a:p>
        </p:txBody>
      </p:sp>
    </p:spTree>
    <p:extLst>
      <p:ext uri="{BB962C8B-B14F-4D97-AF65-F5344CB8AC3E}">
        <p14:creationId xmlns:p14="http://schemas.microsoft.com/office/powerpoint/2010/main" val="16241847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83FC22-DA6F-453B-A490-D8BDA7DC36B5}"/>
              </a:ext>
            </a:extLst>
          </p:cNvPr>
          <p:cNvSpPr>
            <a:spLocks noGrp="1"/>
          </p:cNvSpPr>
          <p:nvPr>
            <p:ph type="title"/>
          </p:nvPr>
        </p:nvSpPr>
        <p:spPr/>
        <p:txBody>
          <a:bodyPr/>
          <a:lstStyle/>
          <a:p>
            <a:r>
              <a:rPr lang="en-US" sz="3600" dirty="0"/>
              <a:t>Homework Assignment</a:t>
            </a:r>
          </a:p>
        </p:txBody>
      </p:sp>
      <p:sp>
        <p:nvSpPr>
          <p:cNvPr id="3" name="Content Placeholder 2">
            <a:extLst>
              <a:ext uri="{FF2B5EF4-FFF2-40B4-BE49-F238E27FC236}">
                <a16:creationId xmlns:a16="http://schemas.microsoft.com/office/drawing/2014/main" xmlns="" id="{68534545-380E-4616-BC2E-C5949C5FA5D6}"/>
              </a:ext>
            </a:extLst>
          </p:cNvPr>
          <p:cNvSpPr>
            <a:spLocks noGrp="1"/>
          </p:cNvSpPr>
          <p:nvPr>
            <p:ph idx="1"/>
          </p:nvPr>
        </p:nvSpPr>
        <p:spPr>
          <a:xfrm>
            <a:off x="457200" y="1219200"/>
            <a:ext cx="8229600" cy="4906963"/>
          </a:xfrm>
        </p:spPr>
        <p:txBody>
          <a:bodyPr/>
          <a:lstStyle/>
          <a:p>
            <a:pPr marL="0" indent="0">
              <a:buNone/>
            </a:pPr>
            <a:r>
              <a:rPr lang="en-US" sz="2000" b="1" dirty="0"/>
              <a:t>Each consortium</a:t>
            </a:r>
          </a:p>
          <a:p>
            <a:r>
              <a:rPr lang="en-US" sz="2000" dirty="0"/>
              <a:t>Prepare a Theory of Change analysis for your EPF project to the extent that you can now.</a:t>
            </a:r>
          </a:p>
          <a:p>
            <a:r>
              <a:rPr lang="en-US" sz="2000" dirty="0"/>
              <a:t>Be ready to make a 20 minute presentation on it.  This will require only a very brief introductory statement on your project.  Focus on the analysis plan. </a:t>
            </a:r>
            <a:r>
              <a:rPr lang="en-US" sz="2000" b="1" dirty="0"/>
              <a:t>Use the theory of change 4 column table format.</a:t>
            </a:r>
            <a:r>
              <a:rPr lang="en-US" sz="2000" dirty="0"/>
              <a:t>  </a:t>
            </a:r>
          </a:p>
          <a:p>
            <a:r>
              <a:rPr lang="en-US" sz="2000" dirty="0"/>
              <a:t>There will then be a 10-15 minute class discussion led by one Consortium.</a:t>
            </a:r>
          </a:p>
          <a:p>
            <a:r>
              <a:rPr lang="en-US" sz="2000" dirty="0"/>
              <a:t>We will reconvene on February 22.</a:t>
            </a:r>
          </a:p>
          <a:p>
            <a:r>
              <a:rPr lang="en-US" sz="2000" dirty="0"/>
              <a:t>Submit your chart (theory of change) to EPF </a:t>
            </a:r>
            <a:r>
              <a:rPr lang="en-US" sz="2000" b="1" dirty="0"/>
              <a:t>three</a:t>
            </a:r>
            <a:r>
              <a:rPr lang="en-US" sz="2000" dirty="0"/>
              <a:t> days before the next class so that it can be shared with other Consortiums and translated for Ray.</a:t>
            </a:r>
          </a:p>
          <a:p>
            <a:endParaRPr lang="en-US" sz="2400" dirty="0"/>
          </a:p>
        </p:txBody>
      </p:sp>
    </p:spTree>
    <p:extLst>
      <p:ext uri="{BB962C8B-B14F-4D97-AF65-F5344CB8AC3E}">
        <p14:creationId xmlns:p14="http://schemas.microsoft.com/office/powerpoint/2010/main" val="39956813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4BC485-45BB-4B4D-B58C-807F7954D09C}"/>
              </a:ext>
            </a:extLst>
          </p:cNvPr>
          <p:cNvSpPr>
            <a:spLocks noGrp="1"/>
          </p:cNvSpPr>
          <p:nvPr>
            <p:ph type="title"/>
          </p:nvPr>
        </p:nvSpPr>
        <p:spPr/>
        <p:txBody>
          <a:bodyPr/>
          <a:lstStyle/>
          <a:p>
            <a:r>
              <a:rPr lang="en-US" sz="3600" dirty="0"/>
              <a:t>Presentation Schedule: Times</a:t>
            </a:r>
          </a:p>
        </p:txBody>
      </p:sp>
      <p:graphicFrame>
        <p:nvGraphicFramePr>
          <p:cNvPr id="4" name="Table 4">
            <a:extLst>
              <a:ext uri="{FF2B5EF4-FFF2-40B4-BE49-F238E27FC236}">
                <a16:creationId xmlns:a16="http://schemas.microsoft.com/office/drawing/2014/main" xmlns="" id="{4E3768A4-2C68-425D-A74D-CE3BBFCB7831}"/>
              </a:ext>
            </a:extLst>
          </p:cNvPr>
          <p:cNvGraphicFramePr>
            <a:graphicFrameLocks noGrp="1"/>
          </p:cNvGraphicFramePr>
          <p:nvPr>
            <p:ph idx="1"/>
            <p:extLst>
              <p:ext uri="{D42A27DB-BD31-4B8C-83A1-F6EECF244321}">
                <p14:modId xmlns:p14="http://schemas.microsoft.com/office/powerpoint/2010/main" val="181539060"/>
              </p:ext>
            </p:extLst>
          </p:nvPr>
        </p:nvGraphicFramePr>
        <p:xfrm>
          <a:off x="457200" y="1600200"/>
          <a:ext cx="7772400" cy="256032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xmlns="" val="61922618"/>
                    </a:ext>
                  </a:extLst>
                </a:gridCol>
                <a:gridCol w="2590800">
                  <a:extLst>
                    <a:ext uri="{9D8B030D-6E8A-4147-A177-3AD203B41FA5}">
                      <a16:colId xmlns:a16="http://schemas.microsoft.com/office/drawing/2014/main" xmlns="" val="838475426"/>
                    </a:ext>
                  </a:extLst>
                </a:gridCol>
                <a:gridCol w="2590800">
                  <a:extLst>
                    <a:ext uri="{9D8B030D-6E8A-4147-A177-3AD203B41FA5}">
                      <a16:colId xmlns:a16="http://schemas.microsoft.com/office/drawing/2014/main" xmlns="" val="3128086833"/>
                    </a:ext>
                  </a:extLst>
                </a:gridCol>
              </a:tblGrid>
              <a:tr h="352697">
                <a:tc>
                  <a:txBody>
                    <a:bodyPr/>
                    <a:lstStyle/>
                    <a:p>
                      <a:pPr algn="ctr"/>
                      <a:r>
                        <a:rPr lang="en-US" dirty="0"/>
                        <a:t>Consortium</a:t>
                      </a:r>
                    </a:p>
                  </a:txBody>
                  <a:tcPr/>
                </a:tc>
                <a:tc>
                  <a:txBody>
                    <a:bodyPr/>
                    <a:lstStyle/>
                    <a:p>
                      <a:pPr algn="ctr"/>
                      <a:r>
                        <a:rPr lang="en-US" dirty="0"/>
                        <a:t>Presentation Time</a:t>
                      </a:r>
                    </a:p>
                  </a:txBody>
                  <a:tcPr/>
                </a:tc>
                <a:tc>
                  <a:txBody>
                    <a:bodyPr/>
                    <a:lstStyle/>
                    <a:p>
                      <a:pPr algn="ctr"/>
                      <a:r>
                        <a:rPr lang="en-US" dirty="0"/>
                        <a:t>Discussion Time</a:t>
                      </a:r>
                    </a:p>
                  </a:txBody>
                  <a:tcPr/>
                </a:tc>
                <a:extLst>
                  <a:ext uri="{0D108BD9-81ED-4DB2-BD59-A6C34878D82A}">
                    <a16:rowId xmlns:a16="http://schemas.microsoft.com/office/drawing/2014/main" xmlns="" val="3258743621"/>
                  </a:ext>
                </a:extLst>
              </a:tr>
              <a:tr h="352697">
                <a:tc>
                  <a:txBody>
                    <a:bodyPr/>
                    <a:lstStyle/>
                    <a:p>
                      <a:r>
                        <a:rPr lang="en-US" dirty="0"/>
                        <a:t>1.</a:t>
                      </a:r>
                    </a:p>
                  </a:txBody>
                  <a:tcPr/>
                </a:tc>
                <a:tc>
                  <a:txBody>
                    <a:bodyPr/>
                    <a:lstStyle/>
                    <a:p>
                      <a:r>
                        <a:rPr lang="en-US" dirty="0"/>
                        <a:t>4:10 – 4:30</a:t>
                      </a:r>
                    </a:p>
                  </a:txBody>
                  <a:tcPr/>
                </a:tc>
                <a:tc>
                  <a:txBody>
                    <a:bodyPr/>
                    <a:lstStyle/>
                    <a:p>
                      <a:r>
                        <a:rPr lang="en-US" dirty="0"/>
                        <a:t>4:30-4:45</a:t>
                      </a:r>
                    </a:p>
                  </a:txBody>
                  <a:tcPr/>
                </a:tc>
                <a:extLst>
                  <a:ext uri="{0D108BD9-81ED-4DB2-BD59-A6C34878D82A}">
                    <a16:rowId xmlns:a16="http://schemas.microsoft.com/office/drawing/2014/main" xmlns="" val="3079714553"/>
                  </a:ext>
                </a:extLst>
              </a:tr>
              <a:tr h="352697">
                <a:tc>
                  <a:txBody>
                    <a:bodyPr/>
                    <a:lstStyle/>
                    <a:p>
                      <a:r>
                        <a:rPr lang="en-US" dirty="0"/>
                        <a:t>2.</a:t>
                      </a:r>
                    </a:p>
                  </a:txBody>
                  <a:tcPr/>
                </a:tc>
                <a:tc>
                  <a:txBody>
                    <a:bodyPr/>
                    <a:lstStyle/>
                    <a:p>
                      <a:r>
                        <a:rPr lang="en-US" dirty="0"/>
                        <a:t>4:45-5:05</a:t>
                      </a:r>
                    </a:p>
                  </a:txBody>
                  <a:tcPr/>
                </a:tc>
                <a:tc>
                  <a:txBody>
                    <a:bodyPr/>
                    <a:lstStyle/>
                    <a:p>
                      <a:r>
                        <a:rPr lang="en-US" dirty="0"/>
                        <a:t>5:05-5:20</a:t>
                      </a:r>
                    </a:p>
                  </a:txBody>
                  <a:tcPr/>
                </a:tc>
                <a:extLst>
                  <a:ext uri="{0D108BD9-81ED-4DB2-BD59-A6C34878D82A}">
                    <a16:rowId xmlns:a16="http://schemas.microsoft.com/office/drawing/2014/main" xmlns="" val="3397101152"/>
                  </a:ext>
                </a:extLst>
              </a:tr>
              <a:tr h="352697">
                <a:tc>
                  <a:txBody>
                    <a:bodyPr/>
                    <a:lstStyle/>
                    <a:p>
                      <a:r>
                        <a:rPr lang="en-US" dirty="0"/>
                        <a:t>3.</a:t>
                      </a:r>
                    </a:p>
                  </a:txBody>
                  <a:tcPr/>
                </a:tc>
                <a:tc>
                  <a:txBody>
                    <a:bodyPr/>
                    <a:lstStyle/>
                    <a:p>
                      <a:r>
                        <a:rPr lang="en-US" dirty="0"/>
                        <a:t>5:20-5:40</a:t>
                      </a:r>
                    </a:p>
                  </a:txBody>
                  <a:tcPr/>
                </a:tc>
                <a:tc>
                  <a:txBody>
                    <a:bodyPr/>
                    <a:lstStyle/>
                    <a:p>
                      <a:r>
                        <a:rPr lang="en-US" dirty="0"/>
                        <a:t>5:40-5:55</a:t>
                      </a:r>
                    </a:p>
                  </a:txBody>
                  <a:tcPr/>
                </a:tc>
                <a:extLst>
                  <a:ext uri="{0D108BD9-81ED-4DB2-BD59-A6C34878D82A}">
                    <a16:rowId xmlns:a16="http://schemas.microsoft.com/office/drawing/2014/main" xmlns="" val="3733884348"/>
                  </a:ext>
                </a:extLst>
              </a:tr>
              <a:tr h="352697">
                <a:tc>
                  <a:txBody>
                    <a:bodyPr/>
                    <a:lstStyle/>
                    <a:p>
                      <a:r>
                        <a:rPr lang="en-US" dirty="0"/>
                        <a:t>15 minute break</a:t>
                      </a:r>
                    </a:p>
                  </a:txBody>
                  <a:tcPr/>
                </a:tc>
                <a:tc>
                  <a:txBody>
                    <a:bodyPr/>
                    <a:lstStyle/>
                    <a:p>
                      <a:r>
                        <a:rPr lang="en-US" dirty="0"/>
                        <a:t>5:55-6:10</a:t>
                      </a:r>
                    </a:p>
                  </a:txBody>
                  <a:tcPr/>
                </a:tc>
                <a:tc>
                  <a:txBody>
                    <a:bodyPr/>
                    <a:lstStyle/>
                    <a:p>
                      <a:endParaRPr lang="en-US" dirty="0"/>
                    </a:p>
                  </a:txBody>
                  <a:tcPr/>
                </a:tc>
                <a:extLst>
                  <a:ext uri="{0D108BD9-81ED-4DB2-BD59-A6C34878D82A}">
                    <a16:rowId xmlns:a16="http://schemas.microsoft.com/office/drawing/2014/main" xmlns="" val="2460676871"/>
                  </a:ext>
                </a:extLst>
              </a:tr>
              <a:tr h="352697">
                <a:tc>
                  <a:txBody>
                    <a:bodyPr/>
                    <a:lstStyle/>
                    <a:p>
                      <a:r>
                        <a:rPr lang="en-US" dirty="0"/>
                        <a:t>4.</a:t>
                      </a:r>
                    </a:p>
                  </a:txBody>
                  <a:tcPr/>
                </a:tc>
                <a:tc>
                  <a:txBody>
                    <a:bodyPr/>
                    <a:lstStyle/>
                    <a:p>
                      <a:r>
                        <a:rPr lang="en-US" dirty="0"/>
                        <a:t>6:10-6:30</a:t>
                      </a:r>
                    </a:p>
                  </a:txBody>
                  <a:tcPr/>
                </a:tc>
                <a:tc>
                  <a:txBody>
                    <a:bodyPr/>
                    <a:lstStyle/>
                    <a:p>
                      <a:r>
                        <a:rPr lang="en-US" dirty="0"/>
                        <a:t>6:30-6:45</a:t>
                      </a:r>
                    </a:p>
                  </a:txBody>
                  <a:tcPr/>
                </a:tc>
                <a:extLst>
                  <a:ext uri="{0D108BD9-81ED-4DB2-BD59-A6C34878D82A}">
                    <a16:rowId xmlns:a16="http://schemas.microsoft.com/office/drawing/2014/main" xmlns="" val="1640883696"/>
                  </a:ext>
                </a:extLst>
              </a:tr>
              <a:tr h="352697">
                <a:tc>
                  <a:txBody>
                    <a:bodyPr/>
                    <a:lstStyle/>
                    <a:p>
                      <a:r>
                        <a:rPr lang="en-US" dirty="0"/>
                        <a:t>5.</a:t>
                      </a:r>
                    </a:p>
                  </a:txBody>
                  <a:tcPr/>
                </a:tc>
                <a:tc>
                  <a:txBody>
                    <a:bodyPr/>
                    <a:lstStyle/>
                    <a:p>
                      <a:r>
                        <a:rPr lang="en-US" dirty="0"/>
                        <a:t>6:45-7:05</a:t>
                      </a:r>
                    </a:p>
                  </a:txBody>
                  <a:tcPr/>
                </a:tc>
                <a:tc>
                  <a:txBody>
                    <a:bodyPr/>
                    <a:lstStyle/>
                    <a:p>
                      <a:r>
                        <a:rPr lang="en-US" dirty="0"/>
                        <a:t>7:05-7:20</a:t>
                      </a:r>
                    </a:p>
                  </a:txBody>
                  <a:tcPr/>
                </a:tc>
                <a:extLst>
                  <a:ext uri="{0D108BD9-81ED-4DB2-BD59-A6C34878D82A}">
                    <a16:rowId xmlns:a16="http://schemas.microsoft.com/office/drawing/2014/main" xmlns="" val="852923791"/>
                  </a:ext>
                </a:extLst>
              </a:tr>
            </a:tbl>
          </a:graphicData>
        </a:graphic>
      </p:graphicFrame>
    </p:spTree>
    <p:extLst>
      <p:ext uri="{BB962C8B-B14F-4D97-AF65-F5344CB8AC3E}">
        <p14:creationId xmlns:p14="http://schemas.microsoft.com/office/powerpoint/2010/main" val="2389004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EA8FEA-C326-4A21-B24A-2E68E3AC5DD5}"/>
              </a:ext>
            </a:extLst>
          </p:cNvPr>
          <p:cNvSpPr>
            <a:spLocks noGrp="1"/>
          </p:cNvSpPr>
          <p:nvPr>
            <p:ph type="title"/>
          </p:nvPr>
        </p:nvSpPr>
        <p:spPr/>
        <p:txBody>
          <a:bodyPr/>
          <a:lstStyle/>
          <a:p>
            <a:r>
              <a:rPr lang="en-US" sz="3600" b="1" dirty="0"/>
              <a:t>Discussion Assignments</a:t>
            </a:r>
          </a:p>
        </p:txBody>
      </p:sp>
      <p:graphicFrame>
        <p:nvGraphicFramePr>
          <p:cNvPr id="4" name="Table 4">
            <a:extLst>
              <a:ext uri="{FF2B5EF4-FFF2-40B4-BE49-F238E27FC236}">
                <a16:creationId xmlns:a16="http://schemas.microsoft.com/office/drawing/2014/main" xmlns="" id="{4BE52819-8F08-4770-A045-E08D0AF3A3FB}"/>
              </a:ext>
            </a:extLst>
          </p:cNvPr>
          <p:cNvGraphicFramePr>
            <a:graphicFrameLocks noGrp="1"/>
          </p:cNvGraphicFramePr>
          <p:nvPr>
            <p:ph idx="1"/>
            <p:extLst>
              <p:ext uri="{D42A27DB-BD31-4B8C-83A1-F6EECF244321}">
                <p14:modId xmlns:p14="http://schemas.microsoft.com/office/powerpoint/2010/main" val="1526546928"/>
              </p:ext>
            </p:extLst>
          </p:nvPr>
        </p:nvGraphicFramePr>
        <p:xfrm>
          <a:off x="457200" y="1630680"/>
          <a:ext cx="8229600" cy="27432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xmlns="" val="85016591"/>
                    </a:ext>
                  </a:extLst>
                </a:gridCol>
                <a:gridCol w="4114800">
                  <a:extLst>
                    <a:ext uri="{9D8B030D-6E8A-4147-A177-3AD203B41FA5}">
                      <a16:colId xmlns:a16="http://schemas.microsoft.com/office/drawing/2014/main" xmlns="" val="938955958"/>
                    </a:ext>
                  </a:extLst>
                </a:gridCol>
              </a:tblGrid>
              <a:tr h="452120">
                <a:tc>
                  <a:txBody>
                    <a:bodyPr/>
                    <a:lstStyle/>
                    <a:p>
                      <a:pPr algn="ctr"/>
                      <a:r>
                        <a:rPr lang="en-US" sz="2400" dirty="0"/>
                        <a:t>Presenter</a:t>
                      </a:r>
                    </a:p>
                  </a:txBody>
                  <a:tcPr/>
                </a:tc>
                <a:tc>
                  <a:txBody>
                    <a:bodyPr/>
                    <a:lstStyle/>
                    <a:p>
                      <a:pPr algn="ctr"/>
                      <a:r>
                        <a:rPr lang="en-US" sz="2400" dirty="0"/>
                        <a:t>Commentor</a:t>
                      </a:r>
                    </a:p>
                  </a:txBody>
                  <a:tcPr/>
                </a:tc>
                <a:extLst>
                  <a:ext uri="{0D108BD9-81ED-4DB2-BD59-A6C34878D82A}">
                    <a16:rowId xmlns:a16="http://schemas.microsoft.com/office/drawing/2014/main" xmlns="" val="1827211311"/>
                  </a:ext>
                </a:extLst>
              </a:tr>
              <a:tr h="452120">
                <a:tc>
                  <a:txBody>
                    <a:bodyPr/>
                    <a:lstStyle/>
                    <a:p>
                      <a:r>
                        <a:rPr lang="en-US" sz="2400" dirty="0"/>
                        <a:t>Labor Rights</a:t>
                      </a:r>
                    </a:p>
                  </a:txBody>
                  <a:tcPr/>
                </a:tc>
                <a:tc>
                  <a:txBody>
                    <a:bodyPr/>
                    <a:lstStyle/>
                    <a:p>
                      <a:r>
                        <a:rPr lang="en-US" sz="2400" dirty="0"/>
                        <a:t>Gov Spending</a:t>
                      </a:r>
                    </a:p>
                  </a:txBody>
                  <a:tcPr/>
                </a:tc>
                <a:extLst>
                  <a:ext uri="{0D108BD9-81ED-4DB2-BD59-A6C34878D82A}">
                    <a16:rowId xmlns:a16="http://schemas.microsoft.com/office/drawing/2014/main" xmlns="" val="1222618209"/>
                  </a:ext>
                </a:extLst>
              </a:tr>
              <a:tr h="452120">
                <a:tc>
                  <a:txBody>
                    <a:bodyPr/>
                    <a:lstStyle/>
                    <a:p>
                      <a:r>
                        <a:rPr lang="en-US" sz="2400" dirty="0"/>
                        <a:t>Socio-Eco</a:t>
                      </a:r>
                    </a:p>
                  </a:txBody>
                  <a:tcPr/>
                </a:tc>
                <a:tc>
                  <a:txBody>
                    <a:bodyPr/>
                    <a:lstStyle/>
                    <a:p>
                      <a:r>
                        <a:rPr lang="en-US" sz="2400" dirty="0"/>
                        <a:t>Mental Health</a:t>
                      </a:r>
                    </a:p>
                  </a:txBody>
                  <a:tcPr/>
                </a:tc>
                <a:extLst>
                  <a:ext uri="{0D108BD9-81ED-4DB2-BD59-A6C34878D82A}">
                    <a16:rowId xmlns:a16="http://schemas.microsoft.com/office/drawing/2014/main" xmlns="" val="3631296030"/>
                  </a:ext>
                </a:extLst>
              </a:tr>
              <a:tr h="452120">
                <a:tc>
                  <a:txBody>
                    <a:bodyPr/>
                    <a:lstStyle/>
                    <a:p>
                      <a:r>
                        <a:rPr lang="en-US" sz="2400" dirty="0"/>
                        <a:t>Gov Spending</a:t>
                      </a:r>
                    </a:p>
                  </a:txBody>
                  <a:tcPr/>
                </a:tc>
                <a:tc>
                  <a:txBody>
                    <a:bodyPr/>
                    <a:lstStyle/>
                    <a:p>
                      <a:r>
                        <a:rPr lang="en-US" sz="2400" dirty="0"/>
                        <a:t>Public Security</a:t>
                      </a:r>
                    </a:p>
                  </a:txBody>
                  <a:tcPr/>
                </a:tc>
                <a:extLst>
                  <a:ext uri="{0D108BD9-81ED-4DB2-BD59-A6C34878D82A}">
                    <a16:rowId xmlns:a16="http://schemas.microsoft.com/office/drawing/2014/main" xmlns="" val="2591351402"/>
                  </a:ext>
                </a:extLst>
              </a:tr>
              <a:tr h="452120">
                <a:tc>
                  <a:txBody>
                    <a:bodyPr/>
                    <a:lstStyle/>
                    <a:p>
                      <a:r>
                        <a:rPr lang="en-US" sz="2400" dirty="0"/>
                        <a:t>Mental Health</a:t>
                      </a:r>
                    </a:p>
                  </a:txBody>
                  <a:tcPr/>
                </a:tc>
                <a:tc>
                  <a:txBody>
                    <a:bodyPr/>
                    <a:lstStyle/>
                    <a:p>
                      <a:r>
                        <a:rPr lang="en-US" sz="2400" dirty="0"/>
                        <a:t>Labor Rights</a:t>
                      </a:r>
                    </a:p>
                  </a:txBody>
                  <a:tcPr/>
                </a:tc>
                <a:extLst>
                  <a:ext uri="{0D108BD9-81ED-4DB2-BD59-A6C34878D82A}">
                    <a16:rowId xmlns:a16="http://schemas.microsoft.com/office/drawing/2014/main" xmlns="" val="3618357986"/>
                  </a:ext>
                </a:extLst>
              </a:tr>
              <a:tr h="452120">
                <a:tc>
                  <a:txBody>
                    <a:bodyPr/>
                    <a:lstStyle/>
                    <a:p>
                      <a:r>
                        <a:rPr lang="en-US" sz="2400" dirty="0"/>
                        <a:t>Public Security</a:t>
                      </a:r>
                    </a:p>
                  </a:txBody>
                  <a:tcPr/>
                </a:tc>
                <a:tc>
                  <a:txBody>
                    <a:bodyPr/>
                    <a:lstStyle/>
                    <a:p>
                      <a:r>
                        <a:rPr lang="en-US" sz="2400" dirty="0"/>
                        <a:t>Socio-eco</a:t>
                      </a:r>
                    </a:p>
                  </a:txBody>
                  <a:tcPr/>
                </a:tc>
                <a:extLst>
                  <a:ext uri="{0D108BD9-81ED-4DB2-BD59-A6C34878D82A}">
                    <a16:rowId xmlns:a16="http://schemas.microsoft.com/office/drawing/2014/main" xmlns="" val="2416302307"/>
                  </a:ext>
                </a:extLst>
              </a:tr>
            </a:tbl>
          </a:graphicData>
        </a:graphic>
      </p:graphicFrame>
    </p:spTree>
    <p:extLst>
      <p:ext uri="{BB962C8B-B14F-4D97-AF65-F5344CB8AC3E}">
        <p14:creationId xmlns:p14="http://schemas.microsoft.com/office/powerpoint/2010/main" val="21774028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1219200"/>
            <a:ext cx="8229600" cy="838200"/>
          </a:xfrm>
        </p:spPr>
        <p:txBody>
          <a:bodyPr/>
          <a:lstStyle/>
          <a:p>
            <a:r>
              <a:rPr lang="en-US" sz="3600" dirty="0"/>
              <a:t>In Conclusion:  As a manager…</a:t>
            </a:r>
          </a:p>
        </p:txBody>
      </p:sp>
      <p:sp>
        <p:nvSpPr>
          <p:cNvPr id="23555" name="Rectangle 3"/>
          <p:cNvSpPr>
            <a:spLocks noGrp="1" noChangeArrowheads="1"/>
          </p:cNvSpPr>
          <p:nvPr>
            <p:ph type="body" idx="1"/>
          </p:nvPr>
        </p:nvSpPr>
        <p:spPr>
          <a:xfrm>
            <a:off x="457200" y="2209800"/>
            <a:ext cx="8229600" cy="3916363"/>
          </a:xfrm>
        </p:spPr>
        <p:txBody>
          <a:bodyPr/>
          <a:lstStyle/>
          <a:p>
            <a:r>
              <a:rPr lang="en-US" sz="2800" dirty="0"/>
              <a:t>Encourage your team leaders to prepare a strong analysis plan for each project</a:t>
            </a:r>
          </a:p>
          <a:p>
            <a:r>
              <a:rPr lang="en-US" sz="2800" dirty="0"/>
              <a:t>Review plans to be sure nothing key is omitted: </a:t>
            </a:r>
          </a:p>
          <a:p>
            <a:pPr lvl="1"/>
            <a:r>
              <a:rPr lang="en-US" dirty="0"/>
              <a:t>Hypotheses on what accounts for observed situation</a:t>
            </a:r>
          </a:p>
          <a:p>
            <a:pPr lvl="1"/>
            <a:r>
              <a:rPr lang="en-US" dirty="0"/>
              <a:t>Data needed to test the hypotheses </a:t>
            </a:r>
          </a:p>
          <a:p>
            <a:pPr lvl="1"/>
            <a:r>
              <a:rPr lang="en-US" dirty="0"/>
              <a:t>Appropriate methods proposed.</a:t>
            </a:r>
          </a:p>
        </p:txBody>
      </p:sp>
    </p:spTree>
    <p:extLst>
      <p:ext uri="{BB962C8B-B14F-4D97-AF65-F5344CB8AC3E}">
        <p14:creationId xmlns:p14="http://schemas.microsoft.com/office/powerpoint/2010/main" val="1963172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143000" y="935038"/>
            <a:ext cx="7772400" cy="641350"/>
          </a:xfrm>
        </p:spPr>
        <p:txBody>
          <a:bodyPr/>
          <a:lstStyle/>
          <a:p>
            <a:r>
              <a:rPr lang="en-US" sz="3600" dirty="0"/>
              <a:t>Analytic Sequence</a:t>
            </a:r>
          </a:p>
        </p:txBody>
      </p:sp>
      <p:sp>
        <p:nvSpPr>
          <p:cNvPr id="36867" name="Rectangle 3"/>
          <p:cNvSpPr>
            <a:spLocks noGrp="1" noChangeArrowheads="1"/>
          </p:cNvSpPr>
          <p:nvPr>
            <p:ph type="body" idx="1"/>
          </p:nvPr>
        </p:nvSpPr>
        <p:spPr/>
        <p:txBody>
          <a:bodyPr/>
          <a:lstStyle/>
          <a:p>
            <a:pPr marL="609600" indent="-609600">
              <a:lnSpc>
                <a:spcPct val="80000"/>
              </a:lnSpc>
              <a:buFontTx/>
              <a:buAutoNum type="arabicPeriod"/>
            </a:pPr>
            <a:r>
              <a:rPr lang="en-US" sz="2400" dirty="0"/>
              <a:t>Define issue, including stating hypotheses</a:t>
            </a:r>
          </a:p>
          <a:p>
            <a:pPr marL="609600" indent="-609600">
              <a:lnSpc>
                <a:spcPct val="80000"/>
              </a:lnSpc>
              <a:buFontTx/>
              <a:buAutoNum type="arabicPeriod"/>
            </a:pPr>
            <a:r>
              <a:rPr lang="en-US" sz="2400" dirty="0"/>
              <a:t>Literature review</a:t>
            </a:r>
          </a:p>
          <a:p>
            <a:pPr marL="609600" indent="-609600">
              <a:lnSpc>
                <a:spcPct val="80000"/>
              </a:lnSpc>
              <a:buFontTx/>
              <a:buAutoNum type="arabicPeriod"/>
            </a:pPr>
            <a:r>
              <a:rPr lang="en-US" sz="2400" dirty="0"/>
              <a:t>Identify data—including drafting sampling plan and questionnaires if needed</a:t>
            </a:r>
          </a:p>
          <a:p>
            <a:pPr marL="609600" indent="-609600">
              <a:lnSpc>
                <a:spcPct val="80000"/>
              </a:lnSpc>
              <a:buFontTx/>
              <a:buAutoNum type="arabicPeriod"/>
            </a:pPr>
            <a:r>
              <a:rPr lang="en-US" sz="2400" dirty="0"/>
              <a:t>Draft analytic plan—define variables and analytic methods</a:t>
            </a:r>
          </a:p>
          <a:p>
            <a:pPr marL="609600" indent="-609600">
              <a:lnSpc>
                <a:spcPct val="80000"/>
              </a:lnSpc>
              <a:buFontTx/>
              <a:buAutoNum type="arabicPeriod"/>
            </a:pPr>
            <a:r>
              <a:rPr lang="en-US" sz="2400" dirty="0"/>
              <a:t>Revise data acquisition plan</a:t>
            </a:r>
          </a:p>
          <a:p>
            <a:pPr marL="609600" indent="-609600">
              <a:lnSpc>
                <a:spcPct val="80000"/>
              </a:lnSpc>
              <a:buFontTx/>
              <a:buAutoNum type="arabicPeriod"/>
            </a:pPr>
            <a:r>
              <a:rPr lang="en-US" sz="2400" dirty="0"/>
              <a:t>Gather data</a:t>
            </a:r>
          </a:p>
          <a:p>
            <a:pPr marL="609600" indent="-609600">
              <a:lnSpc>
                <a:spcPct val="80000"/>
              </a:lnSpc>
              <a:buFontTx/>
              <a:buAutoNum type="arabicPeriod"/>
            </a:pPr>
            <a:r>
              <a:rPr lang="en-US" sz="2400" dirty="0"/>
              <a:t>Conduct analysis using the analytic plan</a:t>
            </a:r>
          </a:p>
          <a:p>
            <a:pPr marL="609600" indent="-609600">
              <a:lnSpc>
                <a:spcPct val="80000"/>
              </a:lnSpc>
              <a:buFontTx/>
              <a:buAutoNum type="arabicPeriod"/>
            </a:pPr>
            <a:r>
              <a:rPr lang="en-US" sz="2400" dirty="0"/>
              <a:t>Write report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784477" y="1600200"/>
            <a:ext cx="7772400" cy="1495434"/>
          </a:xfrm>
        </p:spPr>
        <p:txBody>
          <a:bodyPr>
            <a:normAutofit lnSpcReduction="10000"/>
          </a:bodyPr>
          <a:lstStyle/>
          <a:p>
            <a:r>
              <a:rPr lang="hy-AM" sz="1600" b="1" dirty="0">
                <a:latin typeface="Arial" pitchFamily="34" charset="0"/>
                <a:cs typeface="Arial" pitchFamily="34" charset="0"/>
              </a:rPr>
              <a:t>Տնային </a:t>
            </a:r>
            <a:r>
              <a:rPr lang="hy-AM" sz="1600" b="1" dirty="0" smtClean="0">
                <a:latin typeface="Arial" pitchFamily="34" charset="0"/>
                <a:cs typeface="Arial" pitchFamily="34" charset="0"/>
              </a:rPr>
              <a:t>աշխատանք/</a:t>
            </a:r>
            <a:r>
              <a:rPr lang="en-US" sz="1600" b="1" dirty="0" smtClean="0">
                <a:latin typeface="Arial" pitchFamily="34" charset="0"/>
                <a:cs typeface="Arial" pitchFamily="34" charset="0"/>
              </a:rPr>
              <a:t>Home work</a:t>
            </a:r>
            <a:r>
              <a:rPr lang="hy-AM" sz="1600" b="1" dirty="0" smtClean="0">
                <a:latin typeface="Arial" pitchFamily="34" charset="0"/>
                <a:cs typeface="Arial" pitchFamily="34" charset="0"/>
              </a:rPr>
              <a:t>․</a:t>
            </a:r>
            <a:r>
              <a:rPr lang="hy-AM" sz="1600" dirty="0" smtClean="0">
                <a:latin typeface="Arial" pitchFamily="34" charset="0"/>
                <a:cs typeface="Arial" pitchFamily="34" charset="0"/>
              </a:rPr>
              <a:t> փետրվարի</a:t>
            </a:r>
            <a:r>
              <a:rPr lang="en-US" sz="1600" dirty="0" smtClean="0">
                <a:latin typeface="Arial" pitchFamily="34" charset="0"/>
                <a:cs typeface="Arial" pitchFamily="34" charset="0"/>
              </a:rPr>
              <a:t>/February 15-22</a:t>
            </a:r>
            <a:r>
              <a:rPr lang="hy-AM" sz="1600" dirty="0" smtClean="0">
                <a:latin typeface="Arial" pitchFamily="34" charset="0"/>
                <a:cs typeface="Arial" pitchFamily="34" charset="0"/>
              </a:rPr>
              <a:t>, </a:t>
            </a:r>
            <a:r>
              <a:rPr lang="hy-AM" sz="1600" dirty="0">
                <a:latin typeface="Arial" pitchFamily="34" charset="0"/>
                <a:cs typeface="Arial" pitchFamily="34" charset="0"/>
              </a:rPr>
              <a:t>ներկայացնել հետևյալ </a:t>
            </a:r>
            <a:r>
              <a:rPr lang="hy-AM" sz="1600" dirty="0" smtClean="0">
                <a:latin typeface="Arial" pitchFamily="34" charset="0"/>
                <a:cs typeface="Arial" pitchFamily="34" charset="0"/>
              </a:rPr>
              <a:t>հասցեներով</a:t>
            </a:r>
            <a:r>
              <a:rPr lang="en-US" sz="1600" dirty="0" smtClean="0">
                <a:latin typeface="Arial" pitchFamily="34" charset="0"/>
                <a:cs typeface="Arial" pitchFamily="34" charset="0"/>
              </a:rPr>
              <a:t>/to be sent to:</a:t>
            </a:r>
            <a:endParaRPr lang="hy-AM" sz="1600" b="1" dirty="0">
              <a:latin typeface="Arial" pitchFamily="34" charset="0"/>
              <a:cs typeface="Arial" pitchFamily="34" charset="0"/>
            </a:endParaRPr>
          </a:p>
          <a:p>
            <a:endParaRPr lang="hy-AM" sz="500" b="1" dirty="0">
              <a:latin typeface="Arial" pitchFamily="34" charset="0"/>
              <a:cs typeface="Arial" pitchFamily="34" charset="0"/>
            </a:endParaRPr>
          </a:p>
          <a:p>
            <a:r>
              <a:rPr lang="hy-AM" sz="1600" b="1" dirty="0" smtClean="0">
                <a:latin typeface="Arial" pitchFamily="34" charset="0"/>
                <a:cs typeface="Arial" pitchFamily="34" charset="0"/>
              </a:rPr>
              <a:t>Ռեյ Սթրայք/</a:t>
            </a:r>
            <a:r>
              <a:rPr lang="en-US" sz="1600" b="1" dirty="0" err="1" smtClean="0">
                <a:latin typeface="Arial" pitchFamily="34" charset="0"/>
                <a:cs typeface="Arial" pitchFamily="34" charset="0"/>
              </a:rPr>
              <a:t>RayStruyk</a:t>
            </a:r>
            <a:r>
              <a:rPr lang="hy-AM" sz="1600" b="1" dirty="0" smtClean="0">
                <a:latin typeface="Arial" pitchFamily="34" charset="0"/>
                <a:cs typeface="Arial" pitchFamily="34" charset="0"/>
              </a:rPr>
              <a:t>,</a:t>
            </a:r>
            <a:r>
              <a:rPr lang="en-US" sz="1600" b="1" dirty="0" smtClean="0">
                <a:latin typeface="Arial" pitchFamily="34" charset="0"/>
                <a:cs typeface="Arial" pitchFamily="34" charset="0"/>
              </a:rPr>
              <a:t> PhD:</a:t>
            </a:r>
            <a:r>
              <a:rPr lang="hy-AM" sz="1600" b="1" dirty="0" smtClean="0">
                <a:latin typeface="Arial" pitchFamily="34" charset="0"/>
                <a:cs typeface="Arial" pitchFamily="34" charset="0"/>
              </a:rPr>
              <a:t> </a:t>
            </a:r>
            <a:r>
              <a:rPr lang="en-US" sz="1600" dirty="0" smtClean="0">
                <a:latin typeface="Arial" pitchFamily="34" charset="0"/>
                <a:cs typeface="Arial" pitchFamily="34" charset="0"/>
                <a:hlinkClick r:id="rId2"/>
              </a:rPr>
              <a:t>struyk33@hotmail.com</a:t>
            </a:r>
            <a:r>
              <a:rPr lang="en-US" sz="1600" dirty="0" smtClean="0">
                <a:latin typeface="Arial" pitchFamily="34" charset="0"/>
                <a:cs typeface="Arial" pitchFamily="34" charset="0"/>
              </a:rPr>
              <a:t>, </a:t>
            </a:r>
            <a:endParaRPr lang="en-US" sz="1600" dirty="0" smtClean="0">
              <a:latin typeface="Arial" pitchFamily="34" charset="0"/>
              <a:cs typeface="Arial" pitchFamily="34" charset="0"/>
            </a:endParaRPr>
          </a:p>
          <a:p>
            <a:r>
              <a:rPr lang="hy-AM" sz="1600" b="1" dirty="0" smtClean="0">
                <a:latin typeface="Arial" pitchFamily="34" charset="0"/>
                <a:cs typeface="Arial" pitchFamily="34" charset="0"/>
              </a:rPr>
              <a:t>Արմեն Վարոսյան/</a:t>
            </a:r>
            <a:r>
              <a:rPr lang="en-US" sz="1600" b="1" dirty="0" smtClean="0">
                <a:latin typeface="Arial" pitchFamily="34" charset="0"/>
                <a:cs typeface="Arial" pitchFamily="34" charset="0"/>
              </a:rPr>
              <a:t>Armen Varosyan</a:t>
            </a:r>
            <a:r>
              <a:rPr lang="hy-AM" sz="1600" b="1" dirty="0" smtClean="0">
                <a:latin typeface="Arial" pitchFamily="34" charset="0"/>
                <a:cs typeface="Arial" pitchFamily="34" charset="0"/>
              </a:rPr>
              <a:t> </a:t>
            </a:r>
            <a:r>
              <a:rPr lang="en-US" sz="1600" dirty="0" smtClean="0">
                <a:latin typeface="Arial" pitchFamily="34" charset="0"/>
                <a:cs typeface="Arial" pitchFamily="34" charset="0"/>
                <a:hlinkClick r:id="rId3"/>
              </a:rPr>
              <a:t>avarosyan@urbanfoundation.am</a:t>
            </a:r>
            <a:r>
              <a:rPr lang="en-US" sz="1600" dirty="0" smtClean="0">
                <a:latin typeface="Arial" pitchFamily="34" charset="0"/>
                <a:cs typeface="Arial" pitchFamily="34" charset="0"/>
              </a:rPr>
              <a:t>, </a:t>
            </a:r>
            <a:r>
              <a:rPr lang="hy-AM" sz="1600" dirty="0" smtClean="0">
                <a:latin typeface="Arial" pitchFamily="34" charset="0"/>
                <a:cs typeface="Arial" pitchFamily="34" charset="0"/>
              </a:rPr>
              <a:t>+</a:t>
            </a:r>
            <a:r>
              <a:rPr lang="hy-AM" sz="1600" dirty="0" smtClean="0">
                <a:latin typeface="Arial" pitchFamily="34" charset="0"/>
                <a:cs typeface="Arial" pitchFamily="34" charset="0"/>
              </a:rPr>
              <a:t>3749</a:t>
            </a:r>
            <a:r>
              <a:rPr lang="en-US" sz="1600" dirty="0" smtClean="0">
                <a:latin typeface="Arial" pitchFamily="34" charset="0"/>
                <a:cs typeface="Arial" pitchFamily="34" charset="0"/>
              </a:rPr>
              <a:t>3707039  </a:t>
            </a:r>
            <a:endParaRPr lang="hy-AM" sz="1600" dirty="0">
              <a:latin typeface="Arial" pitchFamily="34" charset="0"/>
              <a:cs typeface="Arial" pitchFamily="34" charset="0"/>
            </a:endParaRPr>
          </a:p>
          <a:p>
            <a:pPr lvl="0"/>
            <a:endParaRPr lang="en-US" sz="1600" b="1" dirty="0">
              <a:latin typeface="Arial" pitchFamily="34" charset="0"/>
              <a:cs typeface="Arial" pitchFamily="34" charset="0"/>
            </a:endParaRPr>
          </a:p>
        </p:txBody>
      </p:sp>
      <p:sp>
        <p:nvSpPr>
          <p:cNvPr id="9" name="Text Placeholder 7"/>
          <p:cNvSpPr txBox="1">
            <a:spLocks/>
          </p:cNvSpPr>
          <p:nvPr/>
        </p:nvSpPr>
        <p:spPr>
          <a:xfrm>
            <a:off x="778233" y="3497847"/>
            <a:ext cx="7772400" cy="2219355"/>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lvl="0"/>
            <a:endParaRPr lang="en-US" sz="1600" b="1" dirty="0" smtClean="0">
              <a:solidFill>
                <a:schemeClr val="tx1"/>
              </a:solidFill>
              <a:latin typeface="Arial" pitchFamily="34" charset="0"/>
              <a:cs typeface="Arial" pitchFamily="34" charset="0"/>
            </a:endParaRPr>
          </a:p>
          <a:p>
            <a:pPr lvl="0"/>
            <a:endParaRPr lang="en-US" sz="1600" b="1" dirty="0">
              <a:solidFill>
                <a:schemeClr val="tx1"/>
              </a:solidFill>
              <a:latin typeface="Arial" pitchFamily="34" charset="0"/>
              <a:cs typeface="Arial" pitchFamily="34" charset="0"/>
            </a:endParaRPr>
          </a:p>
          <a:p>
            <a:pPr lvl="0"/>
            <a:endParaRPr lang="en-US" sz="1600" b="1" dirty="0" smtClean="0">
              <a:solidFill>
                <a:schemeClr val="tx1"/>
              </a:solidFill>
              <a:latin typeface="Arial" pitchFamily="34" charset="0"/>
              <a:cs typeface="Arial" pitchFamily="34" charset="0"/>
            </a:endParaRPr>
          </a:p>
          <a:p>
            <a:pPr lvl="0"/>
            <a:endParaRPr lang="en-US" sz="1600" b="1" dirty="0">
              <a:solidFill>
                <a:schemeClr val="tx1"/>
              </a:solidFill>
              <a:latin typeface="Arial" pitchFamily="34" charset="0"/>
              <a:cs typeface="Arial" pitchFamily="34" charset="0"/>
            </a:endParaRPr>
          </a:p>
          <a:p>
            <a:pPr lvl="0"/>
            <a:endParaRPr lang="en-US" sz="1600" b="1" dirty="0" smtClean="0">
              <a:solidFill>
                <a:schemeClr val="tx1"/>
              </a:solidFill>
              <a:latin typeface="Arial" pitchFamily="34" charset="0"/>
              <a:cs typeface="Arial" pitchFamily="34" charset="0"/>
            </a:endParaRPr>
          </a:p>
          <a:p>
            <a:pPr lvl="0"/>
            <a:r>
              <a:rPr lang="hy-AM" sz="1600" b="1" dirty="0" smtClean="0">
                <a:solidFill>
                  <a:schemeClr val="tx1"/>
                </a:solidFill>
                <a:latin typeface="Arial" pitchFamily="34" charset="0"/>
                <a:cs typeface="Arial" pitchFamily="34" charset="0"/>
              </a:rPr>
              <a:t>Հաջորդ աշխատաժողով</a:t>
            </a:r>
            <a:r>
              <a:rPr lang="en-US" sz="1600" b="1" dirty="0" smtClean="0">
                <a:solidFill>
                  <a:schemeClr val="tx1"/>
                </a:solidFill>
                <a:latin typeface="Arial" pitchFamily="34" charset="0"/>
                <a:cs typeface="Arial" pitchFamily="34" charset="0"/>
              </a:rPr>
              <a:t>/Next Workshop</a:t>
            </a:r>
            <a:r>
              <a:rPr lang="hy-AM" sz="1600" b="1" dirty="0" smtClean="0">
                <a:solidFill>
                  <a:schemeClr val="tx1"/>
                </a:solidFill>
                <a:latin typeface="Arial" pitchFamily="34" charset="0"/>
                <a:cs typeface="Arial" pitchFamily="34" charset="0"/>
              </a:rPr>
              <a:t> - Աշխատաժողով </a:t>
            </a:r>
            <a:r>
              <a:rPr lang="hy-AM" sz="1600" b="1" dirty="0">
                <a:solidFill>
                  <a:schemeClr val="tx1"/>
                </a:solidFill>
                <a:latin typeface="Arial" pitchFamily="34" charset="0"/>
                <a:cs typeface="Arial" pitchFamily="34" charset="0"/>
              </a:rPr>
              <a:t>5</a:t>
            </a:r>
            <a:r>
              <a:rPr lang="hy-AM" sz="1600" b="1" dirty="0" smtClean="0">
                <a:solidFill>
                  <a:schemeClr val="tx1"/>
                </a:solidFill>
                <a:latin typeface="Arial" pitchFamily="34" charset="0"/>
                <a:cs typeface="Arial" pitchFamily="34" charset="0"/>
              </a:rPr>
              <a:t> </a:t>
            </a:r>
            <a:r>
              <a:rPr lang="hy-AM" sz="1600" b="1" dirty="0" smtClean="0">
                <a:solidFill>
                  <a:schemeClr val="tx1"/>
                </a:solidFill>
                <a:latin typeface="Arial" pitchFamily="34" charset="0"/>
                <a:cs typeface="Arial" pitchFamily="34" charset="0"/>
              </a:rPr>
              <a:t>- </a:t>
            </a:r>
            <a:r>
              <a:rPr lang="en-US" sz="1600" b="1" dirty="0" smtClean="0">
                <a:solidFill>
                  <a:schemeClr val="tx1"/>
                </a:solidFill>
                <a:latin typeface="Arial" pitchFamily="34" charset="0"/>
                <a:cs typeface="Arial" pitchFamily="34" charset="0"/>
              </a:rPr>
              <a:t>Workshop </a:t>
            </a:r>
            <a:r>
              <a:rPr lang="hy-AM" sz="1600" b="1" dirty="0">
                <a:solidFill>
                  <a:schemeClr val="tx1"/>
                </a:solidFill>
                <a:latin typeface="Arial" pitchFamily="34" charset="0"/>
                <a:cs typeface="Arial" pitchFamily="34" charset="0"/>
              </a:rPr>
              <a:t>5</a:t>
            </a:r>
            <a:endParaRPr lang="en-US" sz="1600" b="1" dirty="0">
              <a:solidFill>
                <a:schemeClr val="tx1"/>
              </a:solidFill>
              <a:latin typeface="Arial" pitchFamily="34" charset="0"/>
              <a:cs typeface="Arial" pitchFamily="34" charset="0"/>
            </a:endParaRPr>
          </a:p>
          <a:p>
            <a:endParaRPr lang="en-US" sz="1200" b="1" dirty="0" smtClean="0">
              <a:solidFill>
                <a:schemeClr val="tx1"/>
              </a:solidFill>
              <a:latin typeface="Arial" pitchFamily="34" charset="0"/>
              <a:cs typeface="Arial" pitchFamily="34" charset="0"/>
            </a:endParaRPr>
          </a:p>
          <a:p>
            <a:r>
              <a:rPr lang="hy-AM" sz="1600" b="1" dirty="0" smtClean="0">
                <a:solidFill>
                  <a:schemeClr val="tx1"/>
                </a:solidFill>
                <a:latin typeface="Arial" pitchFamily="34" charset="0"/>
                <a:cs typeface="Arial" pitchFamily="34" charset="0"/>
              </a:rPr>
              <a:t>1</a:t>
            </a:r>
            <a:r>
              <a:rPr lang="en-US" sz="1600" b="1" dirty="0">
                <a:solidFill>
                  <a:schemeClr val="tx1"/>
                </a:solidFill>
                <a:latin typeface="Arial" pitchFamily="34" charset="0"/>
                <a:cs typeface="Arial" pitchFamily="34" charset="0"/>
              </a:rPr>
              <a:t>5</a:t>
            </a:r>
            <a:r>
              <a:rPr lang="hy-AM" sz="1600" b="1" dirty="0" smtClean="0">
                <a:solidFill>
                  <a:schemeClr val="tx1"/>
                </a:solidFill>
                <a:latin typeface="Arial" pitchFamily="34" charset="0"/>
                <a:cs typeface="Arial" pitchFamily="34" charset="0"/>
              </a:rPr>
              <a:t>-ը </a:t>
            </a:r>
            <a:r>
              <a:rPr lang="hy-AM" sz="1600" b="1" dirty="0">
                <a:solidFill>
                  <a:schemeClr val="tx1"/>
                </a:solidFill>
                <a:latin typeface="Arial" pitchFamily="34" charset="0"/>
                <a:cs typeface="Arial" pitchFamily="34" charset="0"/>
              </a:rPr>
              <a:t>փետրվարի, ժամը </a:t>
            </a:r>
            <a:r>
              <a:rPr lang="hy-AM" sz="1600" b="1" dirty="0" smtClean="0">
                <a:solidFill>
                  <a:schemeClr val="tx1"/>
                </a:solidFill>
                <a:latin typeface="Arial" pitchFamily="34" charset="0"/>
                <a:cs typeface="Arial" pitchFamily="34" charset="0"/>
              </a:rPr>
              <a:t>16։00-1</a:t>
            </a:r>
            <a:r>
              <a:rPr lang="en-US" sz="1600" b="1" dirty="0" smtClean="0">
                <a:solidFill>
                  <a:schemeClr val="tx1"/>
                </a:solidFill>
                <a:latin typeface="Arial" pitchFamily="34" charset="0"/>
                <a:cs typeface="Arial" pitchFamily="34" charset="0"/>
              </a:rPr>
              <a:t>8</a:t>
            </a:r>
            <a:r>
              <a:rPr lang="hy-AM" sz="1600" b="1" dirty="0" smtClean="0">
                <a:solidFill>
                  <a:schemeClr val="tx1"/>
                </a:solidFill>
                <a:latin typeface="Arial" pitchFamily="34" charset="0"/>
                <a:cs typeface="Arial" pitchFamily="34" charset="0"/>
              </a:rPr>
              <a:t>։00/</a:t>
            </a:r>
            <a:r>
              <a:rPr lang="en-US" sz="1600" b="1" dirty="0">
                <a:solidFill>
                  <a:schemeClr val="tx1"/>
                </a:solidFill>
                <a:latin typeface="Arial" pitchFamily="34" charset="0"/>
                <a:cs typeface="Arial" pitchFamily="34" charset="0"/>
              </a:rPr>
              <a:t>February </a:t>
            </a:r>
            <a:r>
              <a:rPr lang="en-US" sz="1600" b="1" dirty="0" smtClean="0">
                <a:solidFill>
                  <a:schemeClr val="tx1"/>
                </a:solidFill>
                <a:latin typeface="Arial" pitchFamily="34" charset="0"/>
                <a:cs typeface="Arial" pitchFamily="34" charset="0"/>
              </a:rPr>
              <a:t>15, </a:t>
            </a:r>
            <a:r>
              <a:rPr lang="en-US" sz="1600" b="1" dirty="0">
                <a:solidFill>
                  <a:schemeClr val="tx1"/>
                </a:solidFill>
                <a:latin typeface="Arial" pitchFamily="34" charset="0"/>
                <a:cs typeface="Arial" pitchFamily="34" charset="0"/>
              </a:rPr>
              <a:t>4pm – </a:t>
            </a:r>
            <a:r>
              <a:rPr lang="en-US" sz="1600" b="1" dirty="0" smtClean="0">
                <a:solidFill>
                  <a:schemeClr val="tx1"/>
                </a:solidFill>
                <a:latin typeface="Arial" pitchFamily="34" charset="0"/>
                <a:cs typeface="Arial" pitchFamily="34" charset="0"/>
              </a:rPr>
              <a:t>6pm</a:t>
            </a:r>
            <a:endParaRPr lang="hy-AM" sz="1600" b="1" dirty="0">
              <a:solidFill>
                <a:schemeClr val="tx1"/>
              </a:solidFill>
              <a:latin typeface="Arial" pitchFamily="34" charset="0"/>
              <a:cs typeface="Arial" pitchFamily="34" charset="0"/>
            </a:endParaRPr>
          </a:p>
          <a:p>
            <a:r>
              <a:rPr lang="hy-AM" sz="1600" dirty="0" smtClean="0">
                <a:solidFill>
                  <a:schemeClr val="tx1"/>
                </a:solidFill>
                <a:latin typeface="Arial" pitchFamily="34" charset="0"/>
                <a:cs typeface="Arial" pitchFamily="34" charset="0"/>
              </a:rPr>
              <a:t>Բանախոս</a:t>
            </a:r>
            <a:r>
              <a:rPr lang="en-US" sz="1600" dirty="0" smtClean="0">
                <a:solidFill>
                  <a:schemeClr val="tx1"/>
                </a:solidFill>
                <a:latin typeface="Arial" pitchFamily="34" charset="0"/>
                <a:cs typeface="Arial" pitchFamily="34" charset="0"/>
              </a:rPr>
              <a:t>`</a:t>
            </a:r>
            <a:r>
              <a:rPr lang="hy-AM" sz="1600" dirty="0" smtClean="0">
                <a:solidFill>
                  <a:schemeClr val="tx1"/>
                </a:solidFill>
                <a:latin typeface="Arial" pitchFamily="34" charset="0"/>
                <a:cs typeface="Arial" pitchFamily="34" charset="0"/>
              </a:rPr>
              <a:t> Դոկտոր Ռեյմոնդ Սթրայք - </a:t>
            </a:r>
            <a:r>
              <a:rPr lang="en-US" sz="1600" dirty="0" smtClean="0">
                <a:solidFill>
                  <a:schemeClr val="tx1"/>
                </a:solidFill>
                <a:latin typeface="Arial" pitchFamily="34" charset="0"/>
                <a:cs typeface="Arial" pitchFamily="34" charset="0"/>
              </a:rPr>
              <a:t>Speaker: Ray Struyk, </a:t>
            </a:r>
            <a:r>
              <a:rPr lang="en-US" sz="1600" dirty="0" err="1" smtClean="0">
                <a:solidFill>
                  <a:schemeClr val="tx1"/>
                </a:solidFill>
                <a:latin typeface="Arial" pitchFamily="34" charset="0"/>
                <a:cs typeface="Arial" pitchFamily="34" charset="0"/>
              </a:rPr>
              <a:t>Ph.D</a:t>
            </a:r>
            <a:endParaRPr lang="en-US" sz="1600" dirty="0" smtClean="0">
              <a:solidFill>
                <a:schemeClr val="tx1"/>
              </a:solidFill>
              <a:latin typeface="Arial" pitchFamily="34" charset="0"/>
              <a:cs typeface="Arial" pitchFamily="34" charset="0"/>
            </a:endParaRPr>
          </a:p>
          <a:p>
            <a:endParaRPr lang="en-US" sz="1600" dirty="0">
              <a:solidFill>
                <a:schemeClr val="tx1"/>
              </a:solidFill>
              <a:latin typeface="Arial" pitchFamily="34" charset="0"/>
              <a:cs typeface="Arial" pitchFamily="34" charset="0"/>
            </a:endParaRPr>
          </a:p>
          <a:p>
            <a:pPr lvl="0"/>
            <a:r>
              <a:rPr lang="hy-AM" sz="1600" b="1" dirty="0">
                <a:solidFill>
                  <a:schemeClr val="tx1"/>
                </a:solidFill>
                <a:latin typeface="Arial" pitchFamily="34" charset="0"/>
                <a:cs typeface="Arial" pitchFamily="34" charset="0"/>
              </a:rPr>
              <a:t>Օժանդակ</a:t>
            </a:r>
            <a:r>
              <a:rPr lang="hy-AM" sz="1600" dirty="0">
                <a:solidFill>
                  <a:schemeClr val="tx1"/>
                </a:solidFill>
                <a:latin typeface="Arial" pitchFamily="34" charset="0"/>
                <a:cs typeface="Arial" pitchFamily="34" charset="0"/>
              </a:rPr>
              <a:t> </a:t>
            </a:r>
            <a:r>
              <a:rPr lang="hy-AM" sz="1600" b="1" dirty="0">
                <a:solidFill>
                  <a:schemeClr val="tx1"/>
                </a:solidFill>
                <a:latin typeface="Arial" pitchFamily="34" charset="0"/>
                <a:cs typeface="Arial" pitchFamily="34" charset="0"/>
              </a:rPr>
              <a:t>նյութեր</a:t>
            </a:r>
            <a:r>
              <a:rPr lang="ru-RU" sz="1600" b="1" dirty="0">
                <a:solidFill>
                  <a:schemeClr val="tx1"/>
                </a:solidFill>
                <a:latin typeface="Arial" pitchFamily="34" charset="0"/>
                <a:cs typeface="Arial" pitchFamily="34" charset="0"/>
              </a:rPr>
              <a:t> </a:t>
            </a:r>
            <a:r>
              <a:rPr lang="hy-AM" sz="1600" b="1" dirty="0">
                <a:solidFill>
                  <a:schemeClr val="tx1"/>
                </a:solidFill>
                <a:latin typeface="Arial" pitchFamily="34" charset="0"/>
                <a:cs typeface="Arial" pitchFamily="34" charset="0"/>
              </a:rPr>
              <a:t>և ձևաթղթեր /</a:t>
            </a:r>
            <a:r>
              <a:rPr lang="en-US" sz="1600" b="1" dirty="0">
                <a:solidFill>
                  <a:schemeClr val="tx1"/>
                </a:solidFill>
                <a:latin typeface="Arial" pitchFamily="34" charset="0"/>
                <a:cs typeface="Arial" pitchFamily="34" charset="0"/>
              </a:rPr>
              <a:t>Supporting  materials and forms: </a:t>
            </a:r>
          </a:p>
          <a:p>
            <a:pPr lvl="0"/>
            <a:r>
              <a:rPr lang="en-US" sz="1600" dirty="0">
                <a:solidFill>
                  <a:schemeClr val="tx1"/>
                </a:solidFill>
                <a:latin typeface="Arial" pitchFamily="34" charset="0"/>
                <a:cs typeface="Arial" pitchFamily="34" charset="0"/>
                <a:hlinkClick r:id="rId4"/>
              </a:rPr>
              <a:t>https://urbanfoundation.am/language/hy/international-technical-assistance-for-data-program-armenia-2/</a:t>
            </a:r>
            <a:r>
              <a:rPr lang="en-US" sz="1600" dirty="0">
                <a:solidFill>
                  <a:schemeClr val="tx1"/>
                </a:solidFill>
                <a:latin typeface="Arial" pitchFamily="34" charset="0"/>
                <a:cs typeface="Arial" pitchFamily="34" charset="0"/>
              </a:rPr>
              <a:t> </a:t>
            </a:r>
          </a:p>
          <a:p>
            <a:endParaRPr lang="en-US" sz="1200" dirty="0">
              <a:solidFill>
                <a:schemeClr val="tx1"/>
              </a:solidFill>
              <a:latin typeface="Arial" pitchFamily="34" charset="0"/>
              <a:cs typeface="Arial" pitchFamily="34" charset="0"/>
            </a:endParaRPr>
          </a:p>
          <a:p>
            <a:endParaRPr lang="en-US" sz="1600" dirty="0">
              <a:solidFill>
                <a:schemeClr val="tx1"/>
              </a:solidFill>
              <a:latin typeface="Arial" pitchFamily="34" charset="0"/>
              <a:cs typeface="Arial" pitchFamily="34" charset="0"/>
            </a:endParaRPr>
          </a:p>
        </p:txBody>
      </p:sp>
      <p:pic>
        <p:nvPicPr>
          <p:cNvPr id="11"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6107712"/>
            <a:ext cx="2347482" cy="5810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29400" y="6070878"/>
            <a:ext cx="2305265" cy="654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0" name="Group 9"/>
          <p:cNvGrpSpPr/>
          <p:nvPr/>
        </p:nvGrpSpPr>
        <p:grpSpPr>
          <a:xfrm>
            <a:off x="306698" y="619224"/>
            <a:ext cx="8443181" cy="671805"/>
            <a:chOff x="0" y="0"/>
            <a:chExt cx="8617796" cy="709930"/>
          </a:xfrm>
        </p:grpSpPr>
        <p:pic>
          <p:nvPicPr>
            <p:cNvPr id="15" name="Picture 14"/>
            <p:cNvPicPr>
              <a:picLocks noChangeAspect="1"/>
            </p:cNvPicPr>
            <p:nvPr/>
          </p:nvPicPr>
          <p:blipFill rotWithShape="1">
            <a:blip r:embed="rId7" cstate="print">
              <a:extLst>
                <a:ext uri="{28A0092B-C50C-407E-A947-70E740481C1C}">
                  <a14:useLocalDpi xmlns:a14="http://schemas.microsoft.com/office/drawing/2010/main" val="0"/>
                </a:ext>
              </a:extLst>
            </a:blip>
            <a:srcRect t="1" b="-10940"/>
            <a:stretch/>
          </p:blipFill>
          <p:spPr bwMode="auto">
            <a:xfrm>
              <a:off x="3955626" y="135467"/>
              <a:ext cx="428625" cy="476250"/>
            </a:xfrm>
            <a:prstGeom prst="rect">
              <a:avLst/>
            </a:prstGeom>
            <a:ln>
              <a:noFill/>
            </a:ln>
            <a:extLst>
              <a:ext uri="{53640926-AAD7-44D8-BBD7-CCE9431645EC}">
                <a14:shadowObscured xmlns:a14="http://schemas.microsoft.com/office/drawing/2010/main"/>
              </a:ext>
            </a:extLst>
          </p:spPr>
        </p:pic>
        <p:pic>
          <p:nvPicPr>
            <p:cNvPr id="16" name="Picture 15"/>
            <p:cNvPicPr>
              <a:picLocks noChangeAspect="1"/>
            </p:cNvPicPr>
            <p:nvPr/>
          </p:nvPicPr>
          <p:blipFill rotWithShape="1">
            <a:blip r:embed="rId8" cstate="print">
              <a:extLst>
                <a:ext uri="{28A0092B-C50C-407E-A947-70E740481C1C}">
                  <a14:useLocalDpi xmlns:a14="http://schemas.microsoft.com/office/drawing/2010/main" val="0"/>
                </a:ext>
              </a:extLst>
            </a:blip>
            <a:srcRect l="12933" r="12702" b="-38"/>
            <a:stretch/>
          </p:blipFill>
          <p:spPr bwMode="auto">
            <a:xfrm>
              <a:off x="6170506" y="13547"/>
              <a:ext cx="1123950" cy="690880"/>
            </a:xfrm>
            <a:prstGeom prst="rect">
              <a:avLst/>
            </a:prstGeom>
            <a:ln>
              <a:noFill/>
            </a:ln>
            <a:extLst>
              <a:ext uri="{53640926-AAD7-44D8-BBD7-CCE9431645EC}">
                <a14:shadowObscured xmlns:a14="http://schemas.microsoft.com/office/drawing/2010/main"/>
              </a:ext>
            </a:extLst>
          </p:spPr>
        </p:pic>
        <p:pic>
          <p:nvPicPr>
            <p:cNvPr id="17" name="Picture 16"/>
            <p:cNvPicPr>
              <a:picLocks noChangeAspect="1"/>
            </p:cNvPicPr>
            <p:nvPr/>
          </p:nvPicPr>
          <p:blipFill rotWithShape="1">
            <a:blip r:embed="rId9" cstate="print">
              <a:extLst>
                <a:ext uri="{28A0092B-C50C-407E-A947-70E740481C1C}">
                  <a14:useLocalDpi xmlns:a14="http://schemas.microsoft.com/office/drawing/2010/main" val="0"/>
                </a:ext>
              </a:extLst>
            </a:blip>
            <a:srcRect t="-1" b="-12229"/>
            <a:stretch/>
          </p:blipFill>
          <p:spPr bwMode="auto">
            <a:xfrm>
              <a:off x="7552266" y="60960"/>
              <a:ext cx="1065530" cy="648970"/>
            </a:xfrm>
            <a:prstGeom prst="rect">
              <a:avLst/>
            </a:prstGeom>
            <a:ln>
              <a:noFill/>
            </a:ln>
            <a:extLst>
              <a:ext uri="{53640926-AAD7-44D8-BBD7-CCE9431645EC}">
                <a14:shadowObscured xmlns:a14="http://schemas.microsoft.com/office/drawing/2010/main"/>
              </a:ext>
            </a:extLst>
          </p:spPr>
        </p:pic>
        <p:pic>
          <p:nvPicPr>
            <p:cNvPr id="18" name="Picture 1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316480" y="121920"/>
              <a:ext cx="1377950" cy="487045"/>
            </a:xfrm>
            <a:prstGeom prst="rect">
              <a:avLst/>
            </a:prstGeom>
          </p:spPr>
        </p:pic>
        <p:pic>
          <p:nvPicPr>
            <p:cNvPr id="19" name="Picture 1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0" y="0"/>
              <a:ext cx="2069465" cy="655320"/>
            </a:xfrm>
            <a:prstGeom prst="rect">
              <a:avLst/>
            </a:prstGeom>
          </p:spPr>
        </p:pic>
        <p:pic>
          <p:nvPicPr>
            <p:cNvPr id="20" name="Picture 1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754880" y="20320"/>
              <a:ext cx="1130935" cy="648335"/>
            </a:xfrm>
            <a:prstGeom prst="rect">
              <a:avLst/>
            </a:prstGeom>
          </p:spPr>
        </p:pic>
      </p:grpSp>
      <p:sp>
        <p:nvSpPr>
          <p:cNvPr id="21" name="Text Placeholder 7"/>
          <p:cNvSpPr txBox="1">
            <a:spLocks/>
          </p:cNvSpPr>
          <p:nvPr/>
        </p:nvSpPr>
        <p:spPr>
          <a:xfrm>
            <a:off x="864792" y="4724400"/>
            <a:ext cx="7772400" cy="1500187"/>
          </a:xfrm>
          <a:prstGeom prst="rect">
            <a:avLst/>
          </a:prstGeom>
        </p:spPr>
        <p:txBody>
          <a:bodyPr vert="horz" lIns="91440" tIns="45720" rIns="91440" bIns="45720" rtlCol="0" anchor="b">
            <a:norm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algn="ctr"/>
            <a:r>
              <a:rPr lang="en-US" sz="1400" i="1" dirty="0">
                <a:solidFill>
                  <a:schemeClr val="tx1"/>
                </a:solidFill>
              </a:rPr>
              <a:t>This event is made possible by the generous support of the American People through the United States Agency for International Development (USAID). The ideas expressed during the event are the sole responsibility of </a:t>
            </a:r>
            <a:r>
              <a:rPr lang="en-US" sz="1400" i="1" dirty="0" smtClean="0">
                <a:solidFill>
                  <a:schemeClr val="tx1"/>
                </a:solidFill>
              </a:rPr>
              <a:t>authors and </a:t>
            </a:r>
            <a:r>
              <a:rPr lang="en-US" sz="1400" i="1" dirty="0">
                <a:solidFill>
                  <a:schemeClr val="tx1"/>
                </a:solidFill>
              </a:rPr>
              <a:t>do not necessarily reflect the views of USAID or the United States Government</a:t>
            </a:r>
            <a:r>
              <a:rPr lang="en-US" sz="1400" i="1" dirty="0" smtClean="0">
                <a:solidFill>
                  <a:schemeClr val="tx1"/>
                </a:solidFill>
              </a:rPr>
              <a:t>.</a:t>
            </a:r>
            <a:endParaRPr lang="en-US" sz="1400" dirty="0">
              <a:solidFill>
                <a:schemeClr val="tx1"/>
              </a:solidFill>
            </a:endParaRPr>
          </a:p>
        </p:txBody>
      </p:sp>
    </p:spTree>
    <p:extLst>
      <p:ext uri="{BB962C8B-B14F-4D97-AF65-F5344CB8AC3E}">
        <p14:creationId xmlns:p14="http://schemas.microsoft.com/office/powerpoint/2010/main" val="1403461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Why review the literature?</a:t>
            </a:r>
          </a:p>
        </p:txBody>
      </p:sp>
      <p:sp>
        <p:nvSpPr>
          <p:cNvPr id="3" name="Content Placeholder 2"/>
          <p:cNvSpPr>
            <a:spLocks noGrp="1"/>
          </p:cNvSpPr>
          <p:nvPr>
            <p:ph idx="1"/>
          </p:nvPr>
        </p:nvSpPr>
        <p:spPr/>
        <p:txBody>
          <a:bodyPr/>
          <a:lstStyle/>
          <a:p>
            <a:r>
              <a:rPr lang="en-US" sz="2800" dirty="0"/>
              <a:t>Ideas and guidance on structuring the research questions; </a:t>
            </a:r>
          </a:p>
          <a:p>
            <a:r>
              <a:rPr lang="en-US" sz="2800" dirty="0"/>
              <a:t>understanding broader context; </a:t>
            </a:r>
          </a:p>
          <a:p>
            <a:r>
              <a:rPr lang="en-US" sz="2800" dirty="0"/>
              <a:t>seeing how others approached the analysis; specific methods, statistical techniques</a:t>
            </a:r>
          </a:p>
          <a:p>
            <a:r>
              <a:rPr lang="en-US" sz="2800" dirty="0"/>
              <a:t>preparing the analysis at a quality level that meets rigorous review by others.</a:t>
            </a:r>
          </a:p>
          <a:p>
            <a:pPr>
              <a:buNone/>
            </a:pPr>
            <a:endParaRPr lang="en-US" dirty="0">
              <a:solidFill>
                <a:srgbClr val="FF0000"/>
              </a:solidFill>
              <a:hlinkClick r:id="rId3">
                <a:extLst>
                  <a:ext uri="{A12FA001-AC4F-418D-AE19-62706E023703}">
                    <ahyp:hlinkClr xmlns:ahyp="http://schemas.microsoft.com/office/drawing/2018/hyperlinkcolor" xmlns="" val="tx"/>
                  </a:ext>
                </a:extLst>
              </a:hlinkClick>
            </a:endParaRPr>
          </a:p>
          <a:p>
            <a:pPr>
              <a:buNone/>
            </a:pPr>
            <a:r>
              <a:rPr lang="en-US" dirty="0">
                <a:solidFill>
                  <a:srgbClr val="FF0000"/>
                </a:solidFill>
                <a:hlinkClick r:id="rId3">
                  <a:extLst>
                    <a:ext uri="{A12FA001-AC4F-418D-AE19-62706E023703}">
                      <ahyp:hlinkClr xmlns:ahyp="http://schemas.microsoft.com/office/drawing/2018/hyperlinkcolor" xmlns="" val="tx"/>
                    </a:ext>
                  </a:extLst>
                </a:hlinkClick>
              </a:rPr>
              <a:t>www.scholar.google</a:t>
            </a:r>
            <a:r>
              <a:rPr lang="en-US" dirty="0">
                <a:solidFill>
                  <a:srgbClr val="FF0000"/>
                </a:solidFill>
              </a:rPr>
              <a:t>.com</a:t>
            </a:r>
            <a:r>
              <a:rPr lang="en-US" dirty="0"/>
              <a:t> </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1143000" y="874713"/>
            <a:ext cx="7772400" cy="701675"/>
          </a:xfrm>
        </p:spPr>
        <p:txBody>
          <a:bodyPr/>
          <a:lstStyle/>
          <a:p>
            <a:r>
              <a:rPr lang="en-US" sz="4000" dirty="0"/>
              <a:t>An analysis plan is…</a:t>
            </a:r>
          </a:p>
        </p:txBody>
      </p:sp>
      <p:sp>
        <p:nvSpPr>
          <p:cNvPr id="128003" name="Rectangle 3"/>
          <p:cNvSpPr>
            <a:spLocks noGrp="1" noChangeArrowheads="1"/>
          </p:cNvSpPr>
          <p:nvPr>
            <p:ph type="body" idx="1"/>
          </p:nvPr>
        </p:nvSpPr>
        <p:spPr/>
        <p:txBody>
          <a:bodyPr/>
          <a:lstStyle/>
          <a:p>
            <a:endParaRPr lang="en-US" sz="2800" dirty="0"/>
          </a:p>
          <a:p>
            <a:r>
              <a:rPr lang="en-US" sz="2800" dirty="0"/>
              <a:t>A roadmap</a:t>
            </a:r>
          </a:p>
          <a:p>
            <a:endParaRPr lang="en-US" sz="2800" dirty="0"/>
          </a:p>
          <a:p>
            <a:r>
              <a:rPr lang="en-US" sz="2800" dirty="0"/>
              <a:t>Step-by-step plan for systematically and rigorously addressing an issue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143000" y="935038"/>
            <a:ext cx="7772400" cy="641350"/>
          </a:xfrm>
        </p:spPr>
        <p:txBody>
          <a:bodyPr/>
          <a:lstStyle/>
          <a:p>
            <a:r>
              <a:rPr lang="en-US" sz="3600" dirty="0"/>
              <a:t>An Iterative Process</a:t>
            </a:r>
          </a:p>
        </p:txBody>
      </p:sp>
      <p:sp>
        <p:nvSpPr>
          <p:cNvPr id="69635" name="Rectangle 3"/>
          <p:cNvSpPr>
            <a:spLocks noGrp="1" noChangeArrowheads="1"/>
          </p:cNvSpPr>
          <p:nvPr>
            <p:ph type="body" idx="1"/>
          </p:nvPr>
        </p:nvSpPr>
        <p:spPr/>
        <p:txBody>
          <a:bodyPr/>
          <a:lstStyle/>
          <a:p>
            <a:pPr marL="0" indent="0">
              <a:lnSpc>
                <a:spcPct val="90000"/>
              </a:lnSpc>
              <a:buNone/>
            </a:pPr>
            <a:r>
              <a:rPr lang="en-US" sz="2800" b="1" dirty="0"/>
              <a:t>After the issue to be studied and hypotheses are identified</a:t>
            </a:r>
          </a:p>
          <a:p>
            <a:pPr marL="609600" indent="-609600">
              <a:lnSpc>
                <a:spcPct val="90000"/>
              </a:lnSpc>
            </a:pPr>
            <a:r>
              <a:rPr lang="en-US" sz="2000" dirty="0"/>
              <a:t>Identify data required—including drafting sampling plan and questionnaires if surveys are to be done.  </a:t>
            </a:r>
            <a:r>
              <a:rPr lang="en-US" sz="2000" i="1" dirty="0"/>
              <a:t>Be clear on the source</a:t>
            </a:r>
            <a:r>
              <a:rPr lang="en-US" sz="2000" dirty="0"/>
              <a:t> of each data item</a:t>
            </a:r>
          </a:p>
          <a:p>
            <a:pPr marL="609600" indent="-609600">
              <a:lnSpc>
                <a:spcPct val="90000"/>
              </a:lnSpc>
            </a:pPr>
            <a:r>
              <a:rPr lang="en-US" sz="2000" dirty="0"/>
              <a:t>Draft analytic plan—define variables and analytic methods</a:t>
            </a:r>
          </a:p>
          <a:p>
            <a:pPr marL="1009650" lvl="1" indent="-609600">
              <a:lnSpc>
                <a:spcPct val="90000"/>
              </a:lnSpc>
            </a:pPr>
            <a:r>
              <a:rPr lang="en-US" sz="1600" dirty="0"/>
              <a:t>Variables = data, possibly transformed for this analysis (numbers recoded into interval groups) </a:t>
            </a:r>
          </a:p>
          <a:p>
            <a:pPr marL="609600" indent="-609600">
              <a:lnSpc>
                <a:spcPct val="90000"/>
              </a:lnSpc>
            </a:pPr>
            <a:r>
              <a:rPr lang="en-US" sz="2000" i="1" dirty="0"/>
              <a:t>Draft write-up of issues being analyzed and description of analysis to be done</a:t>
            </a:r>
          </a:p>
          <a:p>
            <a:pPr marL="609600" indent="-609600">
              <a:lnSpc>
                <a:spcPct val="90000"/>
              </a:lnSpc>
            </a:pPr>
            <a:r>
              <a:rPr lang="en-US" sz="2000" dirty="0"/>
              <a:t>Identify data gaps</a:t>
            </a:r>
          </a:p>
          <a:p>
            <a:pPr marL="609600" indent="-609600">
              <a:lnSpc>
                <a:spcPct val="90000"/>
              </a:lnSpc>
            </a:pPr>
            <a:r>
              <a:rPr lang="en-US" sz="2000" dirty="0"/>
              <a:t>If needed, revise data acquisition plan and perhaps the analytic plan</a:t>
            </a:r>
          </a:p>
          <a:p>
            <a:pPr marL="609600" indent="-609600">
              <a:lnSpc>
                <a:spcPct val="90000"/>
              </a:lnSpc>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602A40-C877-4224-934A-57E69FAA70A3}"/>
              </a:ext>
            </a:extLst>
          </p:cNvPr>
          <p:cNvSpPr>
            <a:spLocks noGrp="1"/>
          </p:cNvSpPr>
          <p:nvPr>
            <p:ph type="title"/>
          </p:nvPr>
        </p:nvSpPr>
        <p:spPr/>
        <p:txBody>
          <a:bodyPr/>
          <a:lstStyle/>
          <a:p>
            <a:r>
              <a:rPr lang="en-US" sz="2800" dirty="0"/>
              <a:t>Two Generally Used Approaches to Structuring</a:t>
            </a:r>
            <a:br>
              <a:rPr lang="en-US" sz="2800" dirty="0"/>
            </a:br>
            <a:r>
              <a:rPr lang="en-US" sz="2800" dirty="0"/>
              <a:t>Policy Analysis of an Issue</a:t>
            </a:r>
            <a:br>
              <a:rPr lang="en-US" sz="2800" dirty="0"/>
            </a:br>
            <a:r>
              <a:rPr lang="en-US" sz="2400" b="1" i="1" dirty="0"/>
              <a:t>--The Critical First Element--</a:t>
            </a:r>
            <a:endParaRPr lang="en-US" sz="2800" dirty="0"/>
          </a:p>
        </p:txBody>
      </p:sp>
      <p:sp>
        <p:nvSpPr>
          <p:cNvPr id="3" name="Content Placeholder 2">
            <a:extLst>
              <a:ext uri="{FF2B5EF4-FFF2-40B4-BE49-F238E27FC236}">
                <a16:creationId xmlns:a16="http://schemas.microsoft.com/office/drawing/2014/main" xmlns="" id="{110C8ED5-DA59-418E-8584-ADEE81783993}"/>
              </a:ext>
            </a:extLst>
          </p:cNvPr>
          <p:cNvSpPr>
            <a:spLocks noGrp="1"/>
          </p:cNvSpPr>
          <p:nvPr>
            <p:ph idx="1"/>
          </p:nvPr>
        </p:nvSpPr>
        <p:spPr/>
        <p:txBody>
          <a:bodyPr/>
          <a:lstStyle/>
          <a:p>
            <a:pPr marL="0" indent="0">
              <a:buNone/>
            </a:pPr>
            <a:r>
              <a:rPr lang="en-US" sz="2800" dirty="0"/>
              <a:t>Log Frame or Logical Framework</a:t>
            </a:r>
          </a:p>
          <a:p>
            <a:pPr marL="0" indent="0">
              <a:buNone/>
            </a:pPr>
            <a:r>
              <a:rPr lang="en-US" sz="2400" dirty="0"/>
              <a:t>Traditional Approach used extensively for defining work program and tracking progress in project execution. Many variations developed over the years.</a:t>
            </a:r>
          </a:p>
          <a:p>
            <a:pPr marL="0" indent="0">
              <a:buNone/>
            </a:pPr>
            <a:r>
              <a:rPr lang="en-US" sz="2800" dirty="0"/>
              <a:t>Theory of Change Approach</a:t>
            </a:r>
          </a:p>
          <a:p>
            <a:pPr marL="0" indent="0">
              <a:buNone/>
            </a:pPr>
            <a:r>
              <a:rPr lang="en-US" sz="2400" dirty="0"/>
              <a:t>Greater emphasis on linking the implementing actions of a program with attaining its goals</a:t>
            </a:r>
          </a:p>
          <a:p>
            <a:pPr marL="0" indent="0">
              <a:buNone/>
            </a:pPr>
            <a:r>
              <a:rPr lang="en-US" sz="2400" dirty="0"/>
              <a:t>Currently more popular</a:t>
            </a:r>
          </a:p>
          <a:p>
            <a:pPr marL="0" indent="0">
              <a:buNone/>
            </a:pPr>
            <a:r>
              <a:rPr lang="en-US" sz="2800" dirty="0"/>
              <a:t>Will explore use of both methods</a:t>
            </a:r>
          </a:p>
        </p:txBody>
      </p:sp>
    </p:spTree>
    <p:extLst>
      <p:ext uri="{BB962C8B-B14F-4D97-AF65-F5344CB8AC3E}">
        <p14:creationId xmlns:p14="http://schemas.microsoft.com/office/powerpoint/2010/main" val="3566645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1143000" y="935038"/>
            <a:ext cx="7772400" cy="641350"/>
          </a:xfrm>
        </p:spPr>
        <p:txBody>
          <a:bodyPr/>
          <a:lstStyle/>
          <a:p>
            <a:r>
              <a:rPr lang="en-US" sz="3200" b="1" dirty="0"/>
              <a:t>Getting Started: The Log Frame</a:t>
            </a:r>
          </a:p>
        </p:txBody>
      </p:sp>
      <p:graphicFrame>
        <p:nvGraphicFramePr>
          <p:cNvPr id="163843" name="Object 3"/>
          <p:cNvGraphicFramePr>
            <a:graphicFrameLocks noGrp="1" noChangeAspect="1"/>
          </p:cNvGraphicFramePr>
          <p:nvPr>
            <p:ph type="tbl" idx="1"/>
            <p:extLst>
              <p:ext uri="{D42A27DB-BD31-4B8C-83A1-F6EECF244321}">
                <p14:modId xmlns:p14="http://schemas.microsoft.com/office/powerpoint/2010/main" val="3844522704"/>
              </p:ext>
            </p:extLst>
          </p:nvPr>
        </p:nvGraphicFramePr>
        <p:xfrm>
          <a:off x="1135063" y="2092325"/>
          <a:ext cx="7364412" cy="4064000"/>
        </p:xfrm>
        <a:graphic>
          <a:graphicData uri="http://schemas.openxmlformats.org/presentationml/2006/ole">
            <mc:AlternateContent xmlns:mc="http://schemas.openxmlformats.org/markup-compatibility/2006">
              <mc:Choice xmlns:v="urn:schemas-microsoft-com:vml" Requires="v">
                <p:oleObj spid="_x0000_s1029" name="Document" r:id="rId4" imgW="7775323" imgH="4291584" progId="Word.Document.8">
                  <p:embed/>
                </p:oleObj>
              </mc:Choice>
              <mc:Fallback>
                <p:oleObj name="Document" r:id="rId4" imgW="7775323" imgH="4291584" progId="Word.Document.8">
                  <p:embed/>
                  <p:pic>
                    <p:nvPicPr>
                      <p:cNvPr id="0" name="Picture 2"/>
                      <p:cNvPicPr>
                        <a:picLocks noChangeAspect="1" noChangeArrowheads="1"/>
                      </p:cNvPicPr>
                      <p:nvPr/>
                    </p:nvPicPr>
                    <p:blipFill>
                      <a:blip r:embed="rId5"/>
                      <a:srcRect/>
                      <a:stretch>
                        <a:fillRect/>
                      </a:stretch>
                    </p:blipFill>
                    <p:spPr bwMode="auto">
                      <a:xfrm>
                        <a:off x="1135063" y="2092325"/>
                        <a:ext cx="7364412" cy="406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1821</TotalTime>
  <Words>5684</Words>
  <Application>Microsoft Office PowerPoint</Application>
  <PresentationFormat>On-screen Show (4:3)</PresentationFormat>
  <Paragraphs>531</Paragraphs>
  <Slides>40</Slides>
  <Notes>38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2" baseType="lpstr">
      <vt:lpstr>Default Design</vt:lpstr>
      <vt:lpstr>Document</vt:lpstr>
      <vt:lpstr>Preparing Analysis Plans to Guide Policy Research</vt:lpstr>
      <vt:lpstr>Definition of an Analysis Plan</vt:lpstr>
      <vt:lpstr>Typical (incomplete) Sequence for Executing a Policy Research Project </vt:lpstr>
      <vt:lpstr>Analytic Sequence</vt:lpstr>
      <vt:lpstr>Why review the literature?</vt:lpstr>
      <vt:lpstr>An analysis plan is…</vt:lpstr>
      <vt:lpstr>An Iterative Process</vt:lpstr>
      <vt:lpstr>Two Generally Used Approaches to Structuring Policy Analysis of an Issue --The Critical First Element--</vt:lpstr>
      <vt:lpstr>Getting Started: The Log Frame</vt:lpstr>
      <vt:lpstr>    Case Study: Client Satisfaction with Intake in Russia’s Housing Allowance Program</vt:lpstr>
      <vt:lpstr>Why Does Client Satisfaction in a Public Service Program Matter?</vt:lpstr>
      <vt:lpstr>HA Program Basics</vt:lpstr>
      <vt:lpstr>The Program - 2</vt:lpstr>
      <vt:lpstr>Log Frame Key Elements</vt:lpstr>
      <vt:lpstr>Log Frame for Russian Housing Allowance Program Client Satisfaction Study-1 </vt:lpstr>
      <vt:lpstr>Log Frame for Russian Housing Allowance Program  Client Satisfaction Study-2 </vt:lpstr>
      <vt:lpstr>Data Assembled</vt:lpstr>
      <vt:lpstr>Conclusions</vt:lpstr>
      <vt:lpstr>Log-Frame Exercise Assessing the Reform of Bus Tariffs in Szaboz, Hungary </vt:lpstr>
      <vt:lpstr>Szaboz Bus Benefit for the Elderly</vt:lpstr>
      <vt:lpstr>Your Assignment</vt:lpstr>
      <vt:lpstr>Task Organization</vt:lpstr>
      <vt:lpstr>Log Frame for Szaboz Transportation Assistance Program for the Elderly</vt:lpstr>
      <vt:lpstr>Log Frame for Szaboz Transportation Assistance Program for the Elderly</vt:lpstr>
      <vt:lpstr>Theory of Change Approach</vt:lpstr>
      <vt:lpstr>Theory of Change Charts</vt:lpstr>
      <vt:lpstr>Theory of Change Example: The Transparency and Accountability Project (TAP)</vt:lpstr>
      <vt:lpstr>Column Headings in the Chart Showing Change Relations </vt:lpstr>
      <vt:lpstr>Theory of Change Chart-continued</vt:lpstr>
      <vt:lpstr>Measuring Change in Key Areas— Research Quality and Communications Effectiveness</vt:lpstr>
      <vt:lpstr>Measuring Change in Key Areas— Creative Indicators</vt:lpstr>
      <vt:lpstr>Creative Indicators-2</vt:lpstr>
      <vt:lpstr>Improvement in CSO Policy Arena Performance Associated with TAP</vt:lpstr>
      <vt:lpstr>Properly Exploiting the Data You Have Assembled</vt:lpstr>
      <vt:lpstr>Verification: Data Requirements Vary with the Type of Analysis to be Done</vt:lpstr>
      <vt:lpstr>Homework Assignment</vt:lpstr>
      <vt:lpstr>Presentation Schedule: Times</vt:lpstr>
      <vt:lpstr>Discussion Assignments</vt:lpstr>
      <vt:lpstr>In Conclusion:  As a manager…</vt:lpstr>
      <vt:lpstr>PowerPoint Presentation</vt:lpstr>
    </vt:vector>
  </TitlesOfParts>
  <Company>NORC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Adhiambo-Jacklyne</dc:creator>
  <cp:lastModifiedBy>Armen</cp:lastModifiedBy>
  <cp:revision>193</cp:revision>
  <cp:lastPrinted>2021-02-05T15:06:53Z</cp:lastPrinted>
  <dcterms:created xsi:type="dcterms:W3CDTF">2007-04-30T16:44:23Z</dcterms:created>
  <dcterms:modified xsi:type="dcterms:W3CDTF">2021-02-08T19:46:57Z</dcterms:modified>
</cp:coreProperties>
</file>